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Oswald ExtraLight"/>
      <p:regular r:id="rId53"/>
      <p:bold r:id="rId54"/>
    </p:embeddedFont>
    <p:embeddedFont>
      <p:font typeface="Oswald Medium"/>
      <p:regular r:id="rId55"/>
      <p:bold r:id="rId56"/>
    </p:embeddedFont>
    <p:embeddedFont>
      <p:font typeface="Average"/>
      <p:regular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13ABC5-DCF0-4BDD-B4EA-36E0ED2984A3}">
  <a:tblStyle styleId="{0213ABC5-DCF0-4BDD-B4EA-36E0ED2984A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C1A32F-B95F-43E5-8D26-B1539895535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OswaldExtraLigh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OswaldMedium-regular.fntdata"/><Relationship Id="rId10" Type="http://schemas.openxmlformats.org/officeDocument/2006/relationships/slide" Target="slides/slide5.xml"/><Relationship Id="rId54" Type="http://schemas.openxmlformats.org/officeDocument/2006/relationships/font" Target="fonts/OswaldExtraLight-bold.fntdata"/><Relationship Id="rId13" Type="http://schemas.openxmlformats.org/officeDocument/2006/relationships/slide" Target="slides/slide8.xml"/><Relationship Id="rId57" Type="http://schemas.openxmlformats.org/officeDocument/2006/relationships/font" Target="fonts/Average-regular.fntdata"/><Relationship Id="rId12" Type="http://schemas.openxmlformats.org/officeDocument/2006/relationships/slide" Target="slides/slide7.xml"/><Relationship Id="rId56" Type="http://schemas.openxmlformats.org/officeDocument/2006/relationships/font" Target="fonts/OswaldMedium-bold.fntdata"/><Relationship Id="rId15" Type="http://schemas.openxmlformats.org/officeDocument/2006/relationships/slide" Target="slides/slide10.xml"/><Relationship Id="rId59" Type="http://schemas.openxmlformats.org/officeDocument/2006/relationships/font" Target="fonts/Oswald-bold.fntdata"/><Relationship Id="rId14" Type="http://schemas.openxmlformats.org/officeDocument/2006/relationships/slide" Target="slides/slide9.xml"/><Relationship Id="rId58"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652a45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652a45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c8d2721d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c8d2721d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c8d2721d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c8d2721d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144f5751eb1e513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4f5751eb1e513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single board computers that we researched can be seen on the table as shown. The reason that we chose the raspberry pi, was to keep costs low, as well as the available documentation for the pi. Through our research we saw what  past projects here at ucf and other schools were able to do with the pi.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e5a54343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e5a54343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Microcontroller we decided to go with the ATMega 328P. The reasons being, is the multiple GPIO pins, cheap,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000">
                <a:latin typeface="Times"/>
                <a:ea typeface="Times"/>
                <a:cs typeface="Times"/>
                <a:sym typeface="Times"/>
              </a:rPr>
              <a:t>The ATMEGA328p- AU was chosen as our microprocessor for the wireless scale because it was relatively inexpensive, well documented, and easy to prototype.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e5a54343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e5a54343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Since the Atmega didn’t come with built in wifi. We looked for a wifi module. The Esp-01 model satisfied all our needs. It was really inexpensive because we bought them in bulk, it has a small footprint, and it was easy to integrate with the ATMega.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e5a543439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e5a54343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e5cd584a4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e5cd584a4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c8d2721d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c8d2721d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Here we demonstrate all the parts that, put together, form what will be our first prototype. We have the touch foil, the TV, the raspberry PI, the glass and the kitchen cart, which will form our smart tabletop. We also have the microcontroller, load cells, A/D converter, wifi module and some of the components which will form the wireless scale and PCB.</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c8d2721d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c8d2721d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a:p>
            <a:pPr indent="0" lvl="0" marL="0" rtl="0" algn="l">
              <a:spcBef>
                <a:spcPts val="0"/>
              </a:spcBef>
              <a:spcAft>
                <a:spcPts val="0"/>
              </a:spcAft>
              <a:buNone/>
            </a:pPr>
            <a:r>
              <a:rPr lang="en"/>
              <a:t>5v to 9v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c8d2721d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c8d2721d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Edwin - Story</a:t>
            </a:r>
            <a:endParaRPr/>
          </a:p>
          <a:p>
            <a:pPr indent="0" lvl="0" marL="0" rtl="0" algn="l">
              <a:spcBef>
                <a:spcPts val="0"/>
              </a:spcBef>
              <a:spcAft>
                <a:spcPts val="0"/>
              </a:spcAft>
              <a:buNone/>
            </a:pPr>
            <a:r>
              <a:rPr lang="en"/>
              <a:t>How many people here cook while using their phones to look up recipes online? Cooking using online recipes is great because it gives you measurements of the ingredients needed and the step-by-step to complete a delicious meal. But let me give you a scenario. Say you were baking a cake, in the preparation stages, you would probably get your hands full of flour. Now if I want to see what the next step of my recipe is, I need to touch my phones display and smear it with flour and that is what I don’t like about following a recipe with my phone. So we wanted to develop a device that could show us our next step and be cleaned as easily as a countertop.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Miguel-Although we wanted to create something that was going to help someone complete a certain task, we also wanted our project to be practical. As you can see in the graphic ,</a:t>
            </a:r>
            <a:r>
              <a:rPr lang="en"/>
              <a:t> the smart kitchen appliance market is expected to be worth over 2.7 billion dollars in a couple of years.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c8d2721d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c8d2721d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first subsystem, we have the raspberry pi and the touch foil integrated with each other. In order to test the touch foil’s capabilities, we rested it underneath the tempered glass and connected its circuit board through USB to a laptop. The foil came with testing software which would let us now that the foil is operational as seen in the image on the screen where it passes. Then we realized that we could control the laptop through  touching the foil. This is when we  connected it to the raspberry pi, where it demonstrated the same behavior.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this we succeeded in demonstrating successful multi-touch capabilities and help compact our design and allow for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Challenges that resulted in this subsystem were the touch foil, which was noisy due to its distance with respect with the TV, pasting the foil to the glass without having air bubbles and the ribbon of the circuit board had to be still and secured at all times or else the foil would create false touch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challenges included the TV dissipating heat under the wood cover, the size of the TV which proved bigger than the cart dimensions and limited processing power from the PI.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65c2c12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65c2c127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these issues were addressed by adjusting the distance between the TV and the foil to the point where minimum disturbance was observed and the foil’s circuit was secured inside the cutting board. Although we still have air bubbles in our screen, it causes no disturbance to the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prevent the TV from overheating from its own heat dissipation, we created a bottom cover with slits for it to ventilate.The Pi was still used since other single board computers were more expensive.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c8d2721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c8d2721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7e73d5ab2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7e73d5ab2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Here is the Solidworks of the scale case. Image (a) is the top section of the scale. Image (b) is the middle section and fourof these were used to build the middle segment. And Image © is the bottom section where you see the cutouts for the load cells.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e5a5434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e5a5434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Here is our schematic for the wireless scale, which will send real time data and interface with our assistant cooktop. It is categorized in 4 parts, microcontroller, power, Analog to digital converter,  and the Wifi Module.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c8d2721d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c8d2721d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Microprocessor we used is the ATMEGA328P-AU, for its smaller footprint compared to its through hole counterpart. We have it connected to ICSP header pins in order  to burn the bootloader onto our MCU. We have a 16MHz resonator, which will be placed close to the microprocessor to avoid any disturbance in the clock signal.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e5a54343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e5a54343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652a456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652a456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dc90214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dc90214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Here is the schematic for the wifi module.</a:t>
            </a:r>
            <a:endParaRPr/>
          </a:p>
          <a:p>
            <a:pPr indent="0" lvl="0" marL="0" rtl="0" algn="l">
              <a:spcBef>
                <a:spcPts val="0"/>
              </a:spcBef>
              <a:spcAft>
                <a:spcPts val="0"/>
              </a:spcAft>
              <a:buNone/>
            </a:pPr>
            <a:r>
              <a:rPr lang="en"/>
              <a:t>To ensure it was in the correct operating state we had to use two pull up resistors for Reset and Chip Enable pins so that it would be powered by 3.3v. Adds latency due to serial communication. Sotware doesn’t support high baud rate.so a future improvement would be to stray away from using a seperate module.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e5a54343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e5a54343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In this power segment of our schematic, power will be received by 4 AAA batteries. The 5V regulator will feed power to the microcontroller and the HX711 since they both operate at 5V.Then we have 5V being fed to the 3.3V regulator, which will be used to power the Wifi Module. We picked 4 AAA batteries due to t</a:t>
            </a:r>
            <a:r>
              <a:rPr lang="en"/>
              <a:t>he less space it takes up. This makes for a smaller the PCB enclosure, which is important to us in order to make the design look slim and neat and not bulky.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dc90215c1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dc90215c1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RecipeTop is an interactive countertop and recipe preparation assistant. It will have a touch screen display surface to allow user to interface with a recipe </a:t>
            </a:r>
            <a:r>
              <a:rPr lang="en"/>
              <a:t>management</a:t>
            </a:r>
            <a:r>
              <a:rPr lang="en"/>
              <a:t> application. The application will allow users to browse, create, and execute recipes. Additionally, we will have an integrated wireless scale to enable the users to weigh ingredients for their recipes.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e5a54343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e5a54343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This is the final version of our PCB. Its about 61x71mm and its designed with the microcontroller centered on the board, has the wifi module on the bottom, the ADC (HX711) on the top left and it has 12 wire pads in order to solder 4 load cells that have 3 wires each. We placed mounting holes in order to secure board to PCB enclosure within the scale. We have the ICSP, programmer and testing points for quick troubleshooting and code upload and finally we have multiple vias place around our PCB in order to evenly distribute a ground plane through both layers and also for heat dissipation.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e5a54343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e5a54343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Soldering Efficiency was obtained through soldering multiple boards. Also we learned it was more efficient to test as we soldered through individual functional sections before continuing.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tried placing our load cells in a parallel configuration, but results weren’t as good as we hoped. Upon further research and testing, we figured out that a series configuration provided the best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enough components was an issue and figuring out which component goes where. Since we solder many boards, inventory had to be run often. As for figuring out what component goes where, our project manager, Gera did a great job in labeling all the component bags with their respective designators.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c8d2721d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c8d2721d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Due to the fact that our application is very data driven, we decided that the best approach would be to create a website. The design of our website will provide a database for storage and retrieval, an API for all functionality, and an easy to design front-end for the user to interact with.</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Miguel</a:t>
            </a:r>
            <a:endParaRPr/>
          </a:p>
          <a:p>
            <a:pPr indent="0" lvl="0" marL="0" rtl="0" algn="l">
              <a:spcBef>
                <a:spcPts val="0"/>
              </a:spcBef>
              <a:spcAft>
                <a:spcPts val="0"/>
              </a:spcAft>
              <a:buNone/>
            </a:pPr>
            <a:r>
              <a:rPr lang="en"/>
              <a:t>For the front-end we used HTML, js, css, and a css library called materialize. The design approach for the for the ui layout and components is similar to that of a tablets/phones but on a much larger scale.  We had 32 inches to play with, as well as partitioning</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dc90215c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dc90215c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The first design choice that needs to be made when creating a website is the software stack. As you can see in our decision matrix, the LAMP stack along with the Django framework ended up being our best option. LAMP stands for Linux, Apache, MySQL, and in this case Python. We decided to add the Django framework as it greatly reduces the development time of our website.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dc90215c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dc90215c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Another major design choice is our optimizations. Since our target environment is a single board computer, we decided to optimize for memory when creating our database. As you can see in the example tables, a recipe with a list of ingredients and utensils can be represented in two ways. The naive approach duplicates a lot of data and the number of rows is </a:t>
            </a:r>
            <a:r>
              <a:rPr lang="en"/>
              <a:t>multiplicative. In order to optimize for memory, we create lookup tables to be allow us to implement lists in very little memory. Finally, since all of the ingredients across all recipes are stored in a single table, we never have to create more than one row of any ingredient.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7e73d5a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7e73d5a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c8d2721d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c8d2721d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As you can see, our database design is very concise.</a:t>
            </a:r>
            <a:endParaRPr/>
          </a:p>
          <a:p>
            <a:pPr indent="0" lvl="0" marL="0" rtl="0" algn="l">
              <a:spcBef>
                <a:spcPts val="0"/>
              </a:spcBef>
              <a:spcAft>
                <a:spcPts val="0"/>
              </a:spcAft>
              <a:buNone/>
            </a:pPr>
            <a:r>
              <a:rPr lang="en"/>
              <a:t>In the middle we have the recipe table, which stores the high level information of a recipe. Then at the top we have the recipe steps for execution, the lookup table for ingredients and the ingredient table. At the bottom we have the users table, where a user can have a list of favorite recipes. Finally, we have the History table which can aggregated in two ways. Either we can collect the history of a specific user, or the history of a specific recipe. Due to Django’s ease of use, we are planning on expanding our design and adding keywords to recipes as well as potential ingredient replacements so if the user is out of an ingredient the app can suggest a substitute.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c8d2721d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c8d2721d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API functionality Gera and Jason?</a:t>
            </a:r>
            <a:endParaRPr/>
          </a:p>
          <a:p>
            <a:pPr indent="0" lvl="0" marL="0" rtl="0" algn="l">
              <a:spcBef>
                <a:spcPts val="0"/>
              </a:spcBef>
              <a:spcAft>
                <a:spcPts val="0"/>
              </a:spcAft>
              <a:buNone/>
            </a:pPr>
            <a:r>
              <a:rPr lang="en"/>
              <a:t>Functionality - For the functionality of the API, we ensured that all of the data tables have the ability to retrieve and update. We also have the ability to send commands to execute recipes and send commands to the scale.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c8d2721d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c8d2721d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In order for our scale to interact with our application, we will use several layers of communication. The first layer is the WiFi enabled scale communicating with our Raspberry Pi via a socket. Since the scale does not have it’s own display, the only way for us to show them the weight of the scale, we have to display it on the front-end. Therefore, this is an important case for optimizing for speed. Typically, in </a:t>
            </a:r>
            <a:r>
              <a:rPr lang="en"/>
              <a:t>web servers</a:t>
            </a:r>
            <a:r>
              <a:rPr lang="en"/>
              <a:t> you can’t have communication prompted from the back-end, it has to be prompted from the client side. So the original solution we had was to write the current scale value to the database, or a file, and then have the client </a:t>
            </a:r>
            <a:r>
              <a:rPr lang="en"/>
              <a:t>continuously</a:t>
            </a:r>
            <a:r>
              <a:rPr lang="en"/>
              <a:t> prompt for the current value. We feared that this wouldn’t be fast enough due to </a:t>
            </a:r>
            <a:r>
              <a:rPr lang="en"/>
              <a:t>several</a:t>
            </a:r>
            <a:r>
              <a:rPr lang="en"/>
              <a:t> layers of overhead. In order to solve this issue we will be using Django Channels, which takes Django and adds an </a:t>
            </a:r>
            <a:r>
              <a:rPr lang="en"/>
              <a:t>asynchronous</a:t>
            </a:r>
            <a:r>
              <a:rPr lang="en"/>
              <a:t> layer </a:t>
            </a:r>
            <a:r>
              <a:rPr lang="en"/>
              <a:t>on top</a:t>
            </a:r>
            <a:r>
              <a:rPr lang="en"/>
              <a:t> of it. Django Channels allows us to have functions in the back end persist to communicate with the scale. Finally, Django </a:t>
            </a:r>
            <a:r>
              <a:rPr lang="en"/>
              <a:t>channels</a:t>
            </a:r>
            <a:r>
              <a:rPr lang="en"/>
              <a:t> will enable us to use WebSockets where we will be able to forward the stream of data from the scale to the front-end.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c8d2721d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c8d2721d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flow for the UX. As soon as the user opens the home screen, they are presented with 3 recipe suggestions that are optimized to their preferences. From here, the user can start one of those suggested recipes, create a recipe, or search recipes by name or their favorites.  When a user clicks on a card, they can either favorite it, edit it or start that recipe. Besides the main functions, the user can log out, and change the color theme.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progress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c8d2721d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c8d2721d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c8d2721d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c8d2721d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1.GERA</a:t>
            </a:r>
            <a:endParaRPr/>
          </a:p>
          <a:p>
            <a:pPr indent="0" lvl="0" marL="0" rtl="0" algn="l">
              <a:spcBef>
                <a:spcPts val="0"/>
              </a:spcBef>
              <a:spcAft>
                <a:spcPts val="0"/>
              </a:spcAft>
              <a:buNone/>
            </a:pPr>
            <a:r>
              <a:rPr lang="en"/>
              <a:t>2. As you saw in the previous slides, the scale integration is quite complicated and have several layers of </a:t>
            </a:r>
            <a:r>
              <a:rPr lang="en"/>
              <a:t>communication and since we have not implemented it we do not know the speed that the values will be able to update on the screen.</a:t>
            </a:r>
            <a:endParaRPr/>
          </a:p>
          <a:p>
            <a:pPr indent="0" lvl="0" marL="0" rtl="0" algn="l">
              <a:spcBef>
                <a:spcPts val="0"/>
              </a:spcBef>
              <a:spcAft>
                <a:spcPts val="0"/>
              </a:spcAft>
              <a:buNone/>
            </a:pPr>
            <a:r>
              <a:rPr lang="en"/>
              <a:t>3.Miguel Another issue we currently have, is that the tv monitor is causing noise in the touch foil. So we need to figure out the distance to properly space the monitor from the touch foil, while still being contained in our  </a:t>
            </a:r>
            <a:endParaRPr/>
          </a:p>
          <a:p>
            <a:pPr indent="0" lvl="0" marL="0" rtl="0" algn="l">
              <a:spcBef>
                <a:spcPts val="0"/>
              </a:spcBef>
              <a:spcAft>
                <a:spcPts val="0"/>
              </a:spcAft>
              <a:buNone/>
            </a:pPr>
            <a:r>
              <a:rPr lang="en"/>
              <a:t>4.Edwin</a:t>
            </a:r>
            <a:endParaRPr/>
          </a:p>
          <a:p>
            <a:pPr indent="0" lvl="0" marL="0" rtl="0" algn="l">
              <a:spcBef>
                <a:spcPts val="0"/>
              </a:spcBef>
              <a:spcAft>
                <a:spcPts val="0"/>
              </a:spcAft>
              <a:buNone/>
            </a:pPr>
            <a:r>
              <a:rPr lang="en"/>
              <a:t>The television that I personally donated to our project is too bulky for the table chosen. We are at a crossroads where we either get a slimmer TV from Walmart or widen the kitchen carts dimensions.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7e73d5ab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7e73d5ab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c8d2721d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c8d2721d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If we were given more time to dedicate to our project, we would improve upon a few things and even change a few choices.</a:t>
            </a:r>
            <a:endParaRPr/>
          </a:p>
          <a:p>
            <a:pPr indent="0" lvl="0" marL="0" rtl="0" algn="l">
              <a:spcBef>
                <a:spcPts val="0"/>
              </a:spcBef>
              <a:spcAft>
                <a:spcPts val="0"/>
              </a:spcAft>
              <a:buNone/>
            </a:pPr>
            <a:r>
              <a:rPr lang="en"/>
              <a:t>The ESP-01 would have been switched out for a microprocessor with built in wifi capability</a:t>
            </a:r>
            <a:endParaRPr/>
          </a:p>
          <a:p>
            <a:pPr indent="0" lvl="0" marL="0" rtl="0" algn="l">
              <a:spcBef>
                <a:spcPts val="0"/>
              </a:spcBef>
              <a:spcAft>
                <a:spcPts val="0"/>
              </a:spcAft>
              <a:buNone/>
            </a:pPr>
            <a:r>
              <a:rPr lang="en"/>
              <a:t>Used a more powerful single board computer to process our web app</a:t>
            </a:r>
            <a:endParaRPr/>
          </a:p>
          <a:p>
            <a:pPr indent="0" lvl="0" marL="0" rtl="0" algn="l">
              <a:spcBef>
                <a:spcPts val="0"/>
              </a:spcBef>
              <a:spcAft>
                <a:spcPts val="0"/>
              </a:spcAft>
              <a:buNone/>
            </a:pPr>
            <a:r>
              <a:rPr lang="en"/>
              <a:t>Implemented some sort of external importation of recipes through computer vision</a:t>
            </a:r>
            <a:endParaRPr/>
          </a:p>
          <a:p>
            <a:pPr indent="0" lvl="0" marL="0" rtl="0" algn="l">
              <a:spcBef>
                <a:spcPts val="0"/>
              </a:spcBef>
              <a:spcAft>
                <a:spcPts val="0"/>
              </a:spcAft>
              <a:buNone/>
            </a:pPr>
            <a:r>
              <a:rPr lang="en"/>
              <a:t>Finally, we would try to connect with home assistants like Amazon’s Alexa and Google Home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c8d2721d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c8d2721d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Add adjusted  budget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b1abe4b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b1abe4b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My role was primarily in hardware design and PCB development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c8d2721d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c8d2721d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7e73d5ab2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7e73d5ab2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c8d2721d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c8d2721d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c8d2721d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c8d2721d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Rephrase everything on the chart?</a:t>
            </a:r>
            <a:endParaRPr/>
          </a:p>
          <a:p>
            <a:pPr indent="0" lvl="0" marL="0" rtl="0" algn="l">
              <a:spcBef>
                <a:spcPts val="0"/>
              </a:spcBef>
              <a:spcAft>
                <a:spcPts val="0"/>
              </a:spcAft>
              <a:buNone/>
            </a:pPr>
            <a:r>
              <a:rPr lang="en"/>
              <a:t>Idk what else to put besides re-reading the stuff we put on the sd1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marketing Goals, most of these tie with our engineering specifications. We wanted to make sure that the user learns how to cook.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c8d2721d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c8d2721d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As you can see in the table, many of our </a:t>
            </a:r>
            <a:r>
              <a:rPr lang="en"/>
              <a:t>engineering</a:t>
            </a:r>
            <a:r>
              <a:rPr lang="en"/>
              <a:t> specifications are user focused to provide a great user experience. For example, the UI response time is very important as it will dictate the </a:t>
            </a:r>
            <a:r>
              <a:rPr lang="en"/>
              <a:t>lagginess</a:t>
            </a:r>
            <a:r>
              <a:rPr lang="en"/>
              <a:t> and feel of our system. Other important specifications are the scale accuracy and multi-touch capability. The rest of the specifications are there to ensure the system has the proper specs to handle all of the processing.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c8d2721d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c8d2721d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c8d2721d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c8d2721d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Here are the design constraints and relevant standards that were used as guidelines when realizing our project.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c8d2721d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c8d2721d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10.png"/><Relationship Id="rId5"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45.png"/><Relationship Id="rId7" Type="http://schemas.openxmlformats.org/officeDocument/2006/relationships/image" Target="../media/image37.png"/><Relationship Id="rId8"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jpg"/><Relationship Id="rId4" Type="http://schemas.openxmlformats.org/officeDocument/2006/relationships/image" Target="../media/image39.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electroluxgroup.com/en/3-trends-from-smart-kitchen-summit-that-will-reinvent-the-cooking-journey-25743/" TargetMode="External"/><Relationship Id="rId4" Type="http://schemas.openxmlformats.org/officeDocument/2006/relationships/hyperlink" Target="https://infographicjournal.com/the-smart-kitchen-of-the-future-is-her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RecipeTop: Group 7</a:t>
            </a:r>
            <a:endParaRPr/>
          </a:p>
          <a:p>
            <a:pPr indent="0" lvl="0" marL="0" rtl="0" algn="ctr">
              <a:spcBef>
                <a:spcPts val="0"/>
              </a:spcBef>
              <a:spcAft>
                <a:spcPts val="0"/>
              </a:spcAft>
              <a:buNone/>
            </a:pPr>
            <a:r>
              <a:rPr lang="en" sz="3600"/>
              <a:t>Final Presentation</a:t>
            </a:r>
            <a:endParaRPr sz="36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Gera Versfeld, EE  		Miguel Ramirez, CpE	</a:t>
            </a:r>
            <a:endParaRPr/>
          </a:p>
          <a:p>
            <a:pPr indent="0" lvl="0" marL="0" rtl="0" algn="ctr">
              <a:spcBef>
                <a:spcPts val="0"/>
              </a:spcBef>
              <a:spcAft>
                <a:spcPts val="0"/>
              </a:spcAft>
              <a:buNone/>
            </a:pPr>
            <a:r>
              <a:rPr lang="en"/>
              <a:t>Edwin Santiago, EE		 Jason Portillo, CpE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System Block Diagrams: Software</a:t>
            </a:r>
            <a:endParaRPr/>
          </a:p>
        </p:txBody>
      </p:sp>
      <p:pic>
        <p:nvPicPr>
          <p:cNvPr id="141" name="Google Shape;141;p22"/>
          <p:cNvPicPr preferRelativeResize="0"/>
          <p:nvPr/>
        </p:nvPicPr>
        <p:blipFill>
          <a:blip r:embed="rId3">
            <a:alphaModFix/>
          </a:blip>
          <a:stretch>
            <a:fillRect/>
          </a:stretch>
        </p:blipFill>
        <p:spPr>
          <a:xfrm>
            <a:off x="1611525" y="572700"/>
            <a:ext cx="5920952" cy="4438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Approach and Proposed Implementation</a:t>
            </a:r>
            <a:endParaRPr/>
          </a:p>
        </p:txBody>
      </p:sp>
      <p:pic>
        <p:nvPicPr>
          <p:cNvPr id="147" name="Google Shape;147;p23"/>
          <p:cNvPicPr preferRelativeResize="0"/>
          <p:nvPr/>
        </p:nvPicPr>
        <p:blipFill>
          <a:blip r:embed="rId3">
            <a:alphaModFix/>
          </a:blip>
          <a:stretch>
            <a:fillRect/>
          </a:stretch>
        </p:blipFill>
        <p:spPr>
          <a:xfrm>
            <a:off x="556350" y="1169200"/>
            <a:ext cx="2843050" cy="1847253"/>
          </a:xfrm>
          <a:prstGeom prst="rect">
            <a:avLst/>
          </a:prstGeom>
          <a:noFill/>
          <a:ln>
            <a:noFill/>
          </a:ln>
        </p:spPr>
      </p:pic>
      <p:pic>
        <p:nvPicPr>
          <p:cNvPr id="148" name="Google Shape;148;p23"/>
          <p:cNvPicPr preferRelativeResize="0"/>
          <p:nvPr/>
        </p:nvPicPr>
        <p:blipFill>
          <a:blip r:embed="rId4">
            <a:alphaModFix/>
          </a:blip>
          <a:stretch>
            <a:fillRect/>
          </a:stretch>
        </p:blipFill>
        <p:spPr>
          <a:xfrm>
            <a:off x="556350" y="3167925"/>
            <a:ext cx="2843039" cy="1672375"/>
          </a:xfrm>
          <a:prstGeom prst="rect">
            <a:avLst/>
          </a:prstGeom>
          <a:noFill/>
          <a:ln>
            <a:noFill/>
          </a:ln>
        </p:spPr>
      </p:pic>
      <p:pic>
        <p:nvPicPr>
          <p:cNvPr id="149" name="Google Shape;149;p23"/>
          <p:cNvPicPr preferRelativeResize="0"/>
          <p:nvPr/>
        </p:nvPicPr>
        <p:blipFill rotWithShape="1">
          <a:blip r:embed="rId5">
            <a:alphaModFix/>
          </a:blip>
          <a:srcRect b="21534" l="23178" r="24142" t="23305"/>
          <a:stretch/>
        </p:blipFill>
        <p:spPr>
          <a:xfrm>
            <a:off x="3671150" y="1169200"/>
            <a:ext cx="4957323" cy="3671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265500" y="1081400"/>
            <a:ext cx="4045200" cy="21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Significant  component and part selections</a:t>
            </a:r>
            <a:endParaRPr/>
          </a:p>
        </p:txBody>
      </p:sp>
      <p:sp>
        <p:nvSpPr>
          <p:cNvPr id="155" name="Google Shape;155;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Single Board Computer</a:t>
            </a:r>
            <a:endParaRPr/>
          </a:p>
          <a:p>
            <a:pPr indent="0" lvl="0" marL="0" rtl="0" algn="l">
              <a:spcBef>
                <a:spcPts val="1600"/>
              </a:spcBef>
              <a:spcAft>
                <a:spcPts val="0"/>
              </a:spcAft>
              <a:buNone/>
            </a:pPr>
            <a:r>
              <a:rPr lang="en"/>
              <a:t>Microcontroller</a:t>
            </a:r>
            <a:endParaRPr/>
          </a:p>
          <a:p>
            <a:pPr indent="0" lvl="0" marL="0" rtl="0" algn="l">
              <a:spcBef>
                <a:spcPts val="1600"/>
              </a:spcBef>
              <a:spcAft>
                <a:spcPts val="0"/>
              </a:spcAft>
              <a:buNone/>
            </a:pPr>
            <a:r>
              <a:rPr lang="en"/>
              <a:t>Wifi Module </a:t>
            </a:r>
            <a:endParaRPr/>
          </a:p>
          <a:p>
            <a:pPr indent="0" lvl="0" marL="0" rtl="0" algn="l">
              <a:spcBef>
                <a:spcPts val="1600"/>
              </a:spcBef>
              <a:spcAft>
                <a:spcPts val="0"/>
              </a:spcAft>
              <a:buNone/>
            </a:pPr>
            <a:r>
              <a:rPr lang="en"/>
              <a:t>Touchfoil</a:t>
            </a:r>
            <a:endParaRPr/>
          </a:p>
          <a:p>
            <a:pPr indent="0" lvl="0" marL="0" rtl="0" algn="l">
              <a:spcBef>
                <a:spcPts val="1600"/>
              </a:spcBef>
              <a:spcAft>
                <a:spcPts val="0"/>
              </a:spcAft>
              <a:buNone/>
            </a:pPr>
            <a:r>
              <a:rPr lang="en"/>
              <a:t>Load Cells</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0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Board Computer</a:t>
            </a:r>
            <a:endParaRPr/>
          </a:p>
        </p:txBody>
      </p:sp>
      <p:sp>
        <p:nvSpPr>
          <p:cNvPr id="161" name="Google Shape;161;p25"/>
          <p:cNvSpPr txBox="1"/>
          <p:nvPr>
            <p:ph idx="1" type="body"/>
          </p:nvPr>
        </p:nvSpPr>
        <p:spPr>
          <a:xfrm>
            <a:off x="311700" y="1152475"/>
            <a:ext cx="3203400" cy="3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Raspberry Pi 3 Model B+</a:t>
            </a:r>
            <a:endParaRPr sz="1200"/>
          </a:p>
          <a:p>
            <a:pPr indent="-304800" lvl="0" marL="457200" rtl="0" algn="l">
              <a:spcBef>
                <a:spcPts val="1600"/>
              </a:spcBef>
              <a:spcAft>
                <a:spcPts val="0"/>
              </a:spcAft>
              <a:buSzPts val="1200"/>
              <a:buChar char="●"/>
            </a:pPr>
            <a:r>
              <a:rPr lang="en" sz="1200"/>
              <a:t>Affordable</a:t>
            </a:r>
            <a:endParaRPr sz="1200"/>
          </a:p>
          <a:p>
            <a:pPr indent="-304800" lvl="0" marL="457200" rtl="0" algn="l">
              <a:spcBef>
                <a:spcPts val="0"/>
              </a:spcBef>
              <a:spcAft>
                <a:spcPts val="0"/>
              </a:spcAft>
              <a:buSzPts val="1200"/>
              <a:buChar char="●"/>
            </a:pPr>
            <a:r>
              <a:rPr lang="en" sz="1200"/>
              <a:t>Well documented</a:t>
            </a:r>
            <a:endParaRPr sz="1200"/>
          </a:p>
          <a:p>
            <a:pPr indent="-304800" lvl="0" marL="457200" rtl="0" algn="l">
              <a:spcBef>
                <a:spcPts val="0"/>
              </a:spcBef>
              <a:spcAft>
                <a:spcPts val="0"/>
              </a:spcAft>
              <a:buSzPts val="1200"/>
              <a:buChar char="●"/>
            </a:pPr>
            <a:r>
              <a:rPr lang="en" sz="1200"/>
              <a:t>Past projects have demonstrated what could be done with the Raspberry Pi</a:t>
            </a:r>
            <a:endParaRPr sz="1200"/>
          </a:p>
          <a:p>
            <a:pPr indent="-304800" lvl="0" marL="457200" rtl="0" algn="l">
              <a:spcBef>
                <a:spcPts val="0"/>
              </a:spcBef>
              <a:spcAft>
                <a:spcPts val="0"/>
              </a:spcAft>
              <a:buSzPts val="1200"/>
              <a:buChar char="●"/>
            </a:pPr>
            <a:r>
              <a:rPr lang="en" sz="1200"/>
              <a:t>Drawback: very limited processing power and RAM</a:t>
            </a:r>
            <a:endParaRPr sz="1200"/>
          </a:p>
          <a:p>
            <a:pPr indent="0" lvl="0" marL="457200" rtl="0" algn="l">
              <a:spcBef>
                <a:spcPts val="1600"/>
              </a:spcBef>
              <a:spcAft>
                <a:spcPts val="0"/>
              </a:spcAft>
              <a:buNone/>
            </a:pPr>
            <a:r>
              <a:t/>
            </a:r>
            <a:endParaRPr sz="1200"/>
          </a:p>
          <a:p>
            <a:pPr indent="0" lvl="0" marL="0" rtl="0" algn="l">
              <a:spcBef>
                <a:spcPts val="1600"/>
              </a:spcBef>
              <a:spcAft>
                <a:spcPts val="1600"/>
              </a:spcAft>
              <a:buNone/>
            </a:pPr>
            <a:r>
              <a:t/>
            </a:r>
            <a:endParaRPr/>
          </a:p>
        </p:txBody>
      </p:sp>
      <p:graphicFrame>
        <p:nvGraphicFramePr>
          <p:cNvPr id="162" name="Google Shape;162;p25"/>
          <p:cNvGraphicFramePr/>
          <p:nvPr/>
        </p:nvGraphicFramePr>
        <p:xfrm>
          <a:off x="3620450" y="1152475"/>
          <a:ext cx="3000000" cy="3000000"/>
        </p:xfrm>
        <a:graphic>
          <a:graphicData uri="http://schemas.openxmlformats.org/drawingml/2006/table">
            <a:tbl>
              <a:tblPr>
                <a:noFill/>
                <a:tableStyleId>{0213ABC5-DCF0-4BDD-B4EA-36E0ED2984A3}</a:tableStyleId>
              </a:tblPr>
              <a:tblGrid>
                <a:gridCol w="902375"/>
                <a:gridCol w="1403525"/>
                <a:gridCol w="1496075"/>
                <a:gridCol w="1409875"/>
              </a:tblGrid>
              <a:tr h="12700">
                <a:tc>
                  <a:txBody>
                    <a:bodyPr>
                      <a:noAutofit/>
                    </a:bodyPr>
                    <a:lstStyle/>
                    <a:p>
                      <a:pPr indent="0" lvl="0" marL="0" rtl="0" algn="l">
                        <a:spcBef>
                          <a:spcPts val="0"/>
                        </a:spcBef>
                        <a:spcAft>
                          <a:spcPts val="0"/>
                        </a:spcAft>
                        <a:buNone/>
                      </a:pPr>
                      <a:r>
                        <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Beagle Board</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accent4"/>
                          </a:solidFill>
                          <a:latin typeface="Average"/>
                          <a:ea typeface="Average"/>
                          <a:cs typeface="Average"/>
                          <a:sym typeface="Average"/>
                        </a:rPr>
                        <a:t>Raspberry</a:t>
                      </a:r>
                      <a:endParaRPr b="1">
                        <a:solidFill>
                          <a:schemeClr val="accent4"/>
                        </a:solidFill>
                        <a:latin typeface="Average"/>
                        <a:ea typeface="Average"/>
                        <a:cs typeface="Average"/>
                        <a:sym typeface="Average"/>
                      </a:endParaRPr>
                    </a:p>
                    <a:p>
                      <a:pPr indent="0" lvl="0" marL="0" rtl="0" algn="l">
                        <a:spcBef>
                          <a:spcPts val="0"/>
                        </a:spcBef>
                        <a:spcAft>
                          <a:spcPts val="0"/>
                        </a:spcAft>
                        <a:buNone/>
                      </a:pPr>
                      <a:r>
                        <a:rPr b="1" lang="en">
                          <a:solidFill>
                            <a:schemeClr val="accent4"/>
                          </a:solidFill>
                          <a:latin typeface="Average"/>
                          <a:ea typeface="Average"/>
                          <a:cs typeface="Average"/>
                          <a:sym typeface="Average"/>
                        </a:rPr>
                        <a:t>Pi 3 b+</a:t>
                      </a:r>
                      <a:endParaRPr b="1">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Jetson TX2</a:t>
                      </a:r>
                      <a:endParaRPr b="1">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CPU</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ARM37x 1 GHz</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Quad core 1.4Ghz </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L2+ Quad ARM</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GPU</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Power VR SGx530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Broadcom Videocore IV</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Nvidia Pascal, 256 CUDA cores</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USB ports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 USB 2.0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4 USB 2.0</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USB 3.0 + USB 2.0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Power</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2.5A @5V</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2.5A @ 5V</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2.5 @ 5V</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Memory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512 MB</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1GB</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8GB</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Storage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Micro SD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Micro SD</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32 GB eMMC</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3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Software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Linux</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Raspbian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Jetpack (linux)</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Price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$150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$35</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$468.00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63" name="Google Shape;163;p25"/>
          <p:cNvPicPr preferRelativeResize="0"/>
          <p:nvPr/>
        </p:nvPicPr>
        <p:blipFill rotWithShape="1">
          <a:blip r:embed="rId3">
            <a:alphaModFix/>
          </a:blip>
          <a:srcRect b="5329" l="13139" r="10733" t="4790"/>
          <a:stretch/>
        </p:blipFill>
        <p:spPr>
          <a:xfrm rot="-5400000">
            <a:off x="919623" y="2592249"/>
            <a:ext cx="1762128" cy="2773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a:t>
            </a:r>
            <a:endParaRPr/>
          </a:p>
        </p:txBody>
      </p:sp>
      <p:sp>
        <p:nvSpPr>
          <p:cNvPr id="169" name="Google Shape;169;p26"/>
          <p:cNvSpPr txBox="1"/>
          <p:nvPr>
            <p:ph idx="1" type="body"/>
          </p:nvPr>
        </p:nvSpPr>
        <p:spPr>
          <a:xfrm>
            <a:off x="311700" y="1047388"/>
            <a:ext cx="2881200" cy="238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ATMEGA328P (Arduino Uno)</a:t>
            </a:r>
            <a:endParaRPr/>
          </a:p>
          <a:p>
            <a:pPr indent="-317500" lvl="0" marL="457200" rtl="0" algn="l">
              <a:lnSpc>
                <a:spcPct val="100000"/>
              </a:lnSpc>
              <a:spcBef>
                <a:spcPts val="1600"/>
              </a:spcBef>
              <a:spcAft>
                <a:spcPts val="0"/>
              </a:spcAft>
              <a:buSzPts val="1400"/>
              <a:buChar char="●"/>
            </a:pPr>
            <a:r>
              <a:rPr lang="en"/>
              <a:t>Easy to use</a:t>
            </a:r>
            <a:endParaRPr/>
          </a:p>
          <a:p>
            <a:pPr indent="-317500" lvl="0" marL="457200" rtl="0" algn="l">
              <a:lnSpc>
                <a:spcPct val="100000"/>
              </a:lnSpc>
              <a:spcBef>
                <a:spcPts val="0"/>
              </a:spcBef>
              <a:spcAft>
                <a:spcPts val="0"/>
              </a:spcAft>
              <a:buSzPts val="1400"/>
              <a:buChar char="●"/>
            </a:pPr>
            <a:r>
              <a:rPr lang="en"/>
              <a:t>Cheap</a:t>
            </a:r>
            <a:endParaRPr/>
          </a:p>
          <a:p>
            <a:pPr indent="-317500" lvl="0" marL="457200" rtl="0" algn="l">
              <a:lnSpc>
                <a:spcPct val="100000"/>
              </a:lnSpc>
              <a:spcBef>
                <a:spcPts val="0"/>
              </a:spcBef>
              <a:spcAft>
                <a:spcPts val="0"/>
              </a:spcAft>
              <a:buSzPts val="1400"/>
              <a:buChar char="●"/>
            </a:pPr>
            <a:r>
              <a:rPr lang="en"/>
              <a:t>Small footprint</a:t>
            </a:r>
            <a:endParaRPr/>
          </a:p>
          <a:p>
            <a:pPr indent="-317500" lvl="0" marL="457200" rtl="0" algn="l">
              <a:lnSpc>
                <a:spcPct val="100000"/>
              </a:lnSpc>
              <a:spcBef>
                <a:spcPts val="0"/>
              </a:spcBef>
              <a:spcAft>
                <a:spcPts val="0"/>
              </a:spcAft>
              <a:buSzPts val="1400"/>
              <a:buChar char="●"/>
            </a:pPr>
            <a:r>
              <a:rPr lang="en"/>
              <a:t>Well documented with lots of open source libraries and examples</a:t>
            </a:r>
            <a:endParaRPr/>
          </a:p>
          <a:p>
            <a:pPr indent="-317500" lvl="0" marL="457200" rtl="0" algn="l">
              <a:lnSpc>
                <a:spcPct val="100000"/>
              </a:lnSpc>
              <a:spcBef>
                <a:spcPts val="0"/>
              </a:spcBef>
              <a:spcAft>
                <a:spcPts val="0"/>
              </a:spcAft>
              <a:buSzPts val="1400"/>
              <a:buChar char="●"/>
            </a:pPr>
            <a:r>
              <a:rPr lang="en"/>
              <a:t>Compatible with our chosen A/D Converter and wifi module</a:t>
            </a:r>
            <a:endParaRPr/>
          </a:p>
        </p:txBody>
      </p:sp>
      <p:graphicFrame>
        <p:nvGraphicFramePr>
          <p:cNvPr id="170" name="Google Shape;170;p26"/>
          <p:cNvGraphicFramePr/>
          <p:nvPr/>
        </p:nvGraphicFramePr>
        <p:xfrm>
          <a:off x="3279975" y="1017725"/>
          <a:ext cx="3000000" cy="3000000"/>
        </p:xfrm>
        <a:graphic>
          <a:graphicData uri="http://schemas.openxmlformats.org/drawingml/2006/table">
            <a:tbl>
              <a:tblPr>
                <a:noFill/>
                <a:tableStyleId>{0213ABC5-DCF0-4BDD-B4EA-36E0ED2984A3}</a:tableStyleId>
              </a:tblPr>
              <a:tblGrid>
                <a:gridCol w="1828800"/>
                <a:gridCol w="1828800"/>
                <a:gridCol w="1828800"/>
              </a:tblGrid>
              <a:tr h="12700">
                <a:tc>
                  <a:txBody>
                    <a:bodyPr>
                      <a:noAutofit/>
                    </a:bodyPr>
                    <a:lstStyle/>
                    <a:p>
                      <a:pPr indent="0" lvl="0" marL="0" rtl="0" algn="ctr">
                        <a:spcBef>
                          <a:spcPts val="0"/>
                        </a:spcBef>
                        <a:spcAft>
                          <a:spcPts val="0"/>
                        </a:spcAft>
                        <a:buNone/>
                      </a:pPr>
                      <a:r>
                        <a:t/>
                      </a:r>
                      <a:endParaRPr b="1">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FFFFFF"/>
                          </a:solidFill>
                          <a:latin typeface="Average"/>
                          <a:ea typeface="Average"/>
                          <a:cs typeface="Average"/>
                          <a:sym typeface="Average"/>
                        </a:rPr>
                        <a:t>CC3200</a:t>
                      </a:r>
                      <a:endParaRPr b="1">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accent4"/>
                          </a:solidFill>
                          <a:latin typeface="Average"/>
                          <a:ea typeface="Average"/>
                          <a:cs typeface="Average"/>
                          <a:sym typeface="Average"/>
                        </a:rPr>
                        <a:t>ATMega 328P </a:t>
                      </a:r>
                      <a:endParaRPr b="1">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Cost</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$0 (Provided by TI Lab)</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$1.96</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Clock speed</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1MHz-80MHz</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16Mhz</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GPIO pins</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27</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23</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Operating voltage</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2.1V - 3.6V</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5V</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Communication </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Wifi</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With external module</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Temperature sensor</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Y</a:t>
                      </a:r>
                      <a:r>
                        <a:rPr lang="en">
                          <a:solidFill>
                            <a:srgbClr val="FFFFFF"/>
                          </a:solidFill>
                          <a:latin typeface="Average"/>
                          <a:ea typeface="Average"/>
                          <a:cs typeface="Average"/>
                          <a:sym typeface="Average"/>
                        </a:rPr>
                        <a:t>es</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With external module</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Documentation</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Detailed</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Available</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Libraries</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Requires TI IDE</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Open source</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Power Consumption</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Low</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Medium</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Size</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Small</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Small</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pic>
        <p:nvPicPr>
          <p:cNvPr id="171" name="Google Shape;171;p26"/>
          <p:cNvPicPr preferRelativeResize="0"/>
          <p:nvPr/>
        </p:nvPicPr>
        <p:blipFill rotWithShape="1">
          <a:blip r:embed="rId3">
            <a:alphaModFix/>
          </a:blip>
          <a:srcRect b="24760" l="21292" r="27388" t="19145"/>
          <a:stretch/>
        </p:blipFill>
        <p:spPr>
          <a:xfrm rot="-5400000">
            <a:off x="926550" y="3123396"/>
            <a:ext cx="1472878" cy="2146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Module</a:t>
            </a:r>
            <a:endParaRPr/>
          </a:p>
        </p:txBody>
      </p:sp>
      <p:sp>
        <p:nvSpPr>
          <p:cNvPr id="177" name="Google Shape;177;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ESP8266 ESP-01 </a:t>
            </a:r>
            <a:endParaRPr/>
          </a:p>
          <a:p>
            <a:pPr indent="-317500" lvl="0" marL="457200" rtl="0" algn="l">
              <a:spcBef>
                <a:spcPts val="1600"/>
              </a:spcBef>
              <a:spcAft>
                <a:spcPts val="0"/>
              </a:spcAft>
              <a:buSzPts val="1400"/>
              <a:buChar char="●"/>
            </a:pPr>
            <a:r>
              <a:rPr lang="en"/>
              <a:t>Used for breadboard testing</a:t>
            </a:r>
            <a:endParaRPr/>
          </a:p>
          <a:p>
            <a:pPr indent="-317500" lvl="0" marL="457200" rtl="0" algn="l">
              <a:spcBef>
                <a:spcPts val="0"/>
              </a:spcBef>
              <a:spcAft>
                <a:spcPts val="0"/>
              </a:spcAft>
              <a:buSzPts val="1400"/>
              <a:buChar char="●"/>
            </a:pPr>
            <a:r>
              <a:rPr lang="en"/>
              <a:t>Small size, small price</a:t>
            </a:r>
            <a:r>
              <a:rPr lang="en" sz="900">
                <a:solidFill>
                  <a:srgbClr val="000000"/>
                </a:solidFill>
                <a:highlight>
                  <a:srgbClr val="FFFFFF"/>
                </a:highlight>
                <a:latin typeface="Verdana"/>
                <a:ea typeface="Verdana"/>
                <a:cs typeface="Verdana"/>
                <a:sym typeface="Verdana"/>
              </a:rPr>
              <a:t>.</a:t>
            </a:r>
            <a:endParaRPr/>
          </a:p>
          <a:p>
            <a:pPr indent="-317500" lvl="0" marL="457200" rtl="0" algn="l">
              <a:spcBef>
                <a:spcPts val="0"/>
              </a:spcBef>
              <a:spcAft>
                <a:spcPts val="0"/>
              </a:spcAft>
              <a:buSzPts val="1400"/>
              <a:buChar char="●"/>
            </a:pPr>
            <a:r>
              <a:rPr lang="en"/>
              <a:t>Cheap external module with a relatively small footprint</a:t>
            </a:r>
            <a:endParaRPr/>
          </a:p>
          <a:p>
            <a:pPr indent="-317500" lvl="0" marL="457200" rtl="0" algn="l">
              <a:spcBef>
                <a:spcPts val="0"/>
              </a:spcBef>
              <a:spcAft>
                <a:spcPts val="0"/>
              </a:spcAft>
              <a:buSzPts val="1400"/>
              <a:buChar char="●"/>
            </a:pPr>
            <a:r>
              <a:rPr lang="en"/>
              <a:t>Easy to integrate with ATMEGA chip</a:t>
            </a:r>
            <a:endParaRPr/>
          </a:p>
          <a:p>
            <a:pPr indent="0" lvl="0" marL="0" rtl="0" algn="l">
              <a:spcBef>
                <a:spcPts val="1600"/>
              </a:spcBef>
              <a:spcAft>
                <a:spcPts val="1600"/>
              </a:spcAft>
              <a:buNone/>
            </a:pPr>
            <a:r>
              <a:t/>
            </a:r>
            <a:endParaRPr/>
          </a:p>
        </p:txBody>
      </p:sp>
      <p:pic>
        <p:nvPicPr>
          <p:cNvPr id="178" name="Google Shape;178;p27"/>
          <p:cNvPicPr preferRelativeResize="0"/>
          <p:nvPr/>
        </p:nvPicPr>
        <p:blipFill rotWithShape="1">
          <a:blip r:embed="rId3">
            <a:alphaModFix/>
          </a:blip>
          <a:srcRect b="18051" l="15760" r="11874" t="10427"/>
          <a:stretch/>
        </p:blipFill>
        <p:spPr>
          <a:xfrm>
            <a:off x="621801" y="3049325"/>
            <a:ext cx="2651420" cy="1965246"/>
          </a:xfrm>
          <a:prstGeom prst="rect">
            <a:avLst/>
          </a:prstGeom>
          <a:noFill/>
          <a:ln>
            <a:noFill/>
          </a:ln>
        </p:spPr>
      </p:pic>
      <p:graphicFrame>
        <p:nvGraphicFramePr>
          <p:cNvPr id="179" name="Google Shape;179;p27"/>
          <p:cNvGraphicFramePr/>
          <p:nvPr/>
        </p:nvGraphicFramePr>
        <p:xfrm>
          <a:off x="4424800" y="1017725"/>
          <a:ext cx="3000000" cy="3000000"/>
        </p:xfrm>
        <a:graphic>
          <a:graphicData uri="http://schemas.openxmlformats.org/drawingml/2006/table">
            <a:tbl>
              <a:tblPr>
                <a:noFill/>
                <a:tableStyleId>{0213ABC5-DCF0-4BDD-B4EA-36E0ED2984A3}</a:tableStyleId>
              </a:tblPr>
              <a:tblGrid>
                <a:gridCol w="1828800"/>
                <a:gridCol w="1828800"/>
              </a:tblGrid>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Cost</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$1-$3</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Clock speed</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80</a:t>
                      </a:r>
                      <a:r>
                        <a:rPr lang="en">
                          <a:solidFill>
                            <a:schemeClr val="accent4"/>
                          </a:solidFill>
                          <a:latin typeface="Average"/>
                          <a:ea typeface="Average"/>
                          <a:cs typeface="Average"/>
                          <a:sym typeface="Average"/>
                        </a:rPr>
                        <a:t>Mhz</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Operating voltage</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3.3</a:t>
                      </a:r>
                      <a:r>
                        <a:rPr lang="en">
                          <a:solidFill>
                            <a:schemeClr val="accent4"/>
                          </a:solidFill>
                          <a:latin typeface="Average"/>
                          <a:ea typeface="Average"/>
                          <a:cs typeface="Average"/>
                          <a:sym typeface="Average"/>
                        </a:rPr>
                        <a:t>V</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Wifi</a:t>
                      </a:r>
                      <a:r>
                        <a:rPr lang="en">
                          <a:solidFill>
                            <a:srgbClr val="FFFFFF"/>
                          </a:solidFill>
                          <a:latin typeface="Average"/>
                          <a:ea typeface="Average"/>
                          <a:cs typeface="Average"/>
                          <a:sym typeface="Average"/>
                        </a:rPr>
                        <a:t> </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IEE 802.11 b/g/n Wi-fi</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Documentation</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Available</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Libraries</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Open</a:t>
                      </a:r>
                      <a:r>
                        <a:rPr lang="en" sz="900">
                          <a:latin typeface="Verdana"/>
                          <a:ea typeface="Verdana"/>
                          <a:cs typeface="Verdana"/>
                          <a:sym typeface="Verdana"/>
                        </a:rPr>
                        <a:t> </a:t>
                      </a:r>
                      <a:r>
                        <a:rPr lang="en">
                          <a:solidFill>
                            <a:schemeClr val="accent4"/>
                          </a:solidFill>
                          <a:latin typeface="Average"/>
                          <a:ea typeface="Average"/>
                          <a:cs typeface="Average"/>
                          <a:sym typeface="Average"/>
                        </a:rPr>
                        <a:t>source</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Power Consumption</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0.5uA-170mA</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41650">
                <a:tc>
                  <a:txBody>
                    <a:bodyPr>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Size</a:t>
                      </a:r>
                      <a:endParaRPr>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solidFill>
                            <a:schemeClr val="accent4"/>
                          </a:solidFill>
                          <a:latin typeface="Average"/>
                          <a:ea typeface="Average"/>
                          <a:cs typeface="Average"/>
                          <a:sym typeface="Average"/>
                        </a:rPr>
                        <a:t>14.3 X 24.8mm</a:t>
                      </a:r>
                      <a:endParaRPr>
                        <a:solidFill>
                          <a:schemeClr val="accent4"/>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32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Touch Screen: Xiamen Touch Foil</a:t>
            </a:r>
            <a:endParaRPr/>
          </a:p>
        </p:txBody>
      </p:sp>
      <p:graphicFrame>
        <p:nvGraphicFramePr>
          <p:cNvPr id="185" name="Google Shape;185;p28"/>
          <p:cNvGraphicFramePr/>
          <p:nvPr/>
        </p:nvGraphicFramePr>
        <p:xfrm>
          <a:off x="2841725" y="1000700"/>
          <a:ext cx="3000000" cy="3000000"/>
        </p:xfrm>
        <a:graphic>
          <a:graphicData uri="http://schemas.openxmlformats.org/drawingml/2006/table">
            <a:tbl>
              <a:tblPr>
                <a:noFill/>
                <a:tableStyleId>{0213ABC5-DCF0-4BDD-B4EA-36E0ED2984A3}</a:tableStyleId>
              </a:tblPr>
              <a:tblGrid>
                <a:gridCol w="1336175"/>
                <a:gridCol w="1102850"/>
                <a:gridCol w="1221600"/>
                <a:gridCol w="1221600"/>
                <a:gridCol w="1221600"/>
              </a:tblGrid>
              <a:tr h="12700">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Vendor/Product name</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accent4"/>
                          </a:solidFill>
                          <a:latin typeface="Average"/>
                          <a:ea typeface="Average"/>
                          <a:cs typeface="Average"/>
                          <a:sym typeface="Average"/>
                        </a:rPr>
                        <a:t>Xiamen Touch [16]</a:t>
                      </a:r>
                      <a:endParaRPr b="1">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Green Touch [15]</a:t>
                      </a:r>
                      <a:endParaRPr b="1">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600"/>
                        </a:spcAft>
                        <a:buNone/>
                      </a:pPr>
                      <a:r>
                        <a:rPr b="1" lang="en">
                          <a:solidFill>
                            <a:schemeClr val="dk1"/>
                          </a:solidFill>
                          <a:latin typeface="Average"/>
                          <a:ea typeface="Average"/>
                          <a:cs typeface="Average"/>
                          <a:sym typeface="Average"/>
                        </a:rPr>
                        <a:t>Gerteise [44]</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Pro Display [45]</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Touch Points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10</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Response time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10ms</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&lt;10ms</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&lt;2.5ms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18-50ms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Driver Software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Linux, Mac</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Linux, Mac</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Windows, Linux</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Windows, Linux</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Light transmittance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&gt;93%</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&gt;90%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&gt;93%</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Aspect Ratio</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16:9 </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Diagonal Size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32-47”</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5”-60”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27-55”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17”-100”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Time for shipping</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7 days</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1- 2 months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Cost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$115</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$105</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$174.50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$1,241</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6" name="Google Shape;186;p28"/>
          <p:cNvSpPr txBox="1"/>
          <p:nvPr/>
        </p:nvSpPr>
        <p:spPr>
          <a:xfrm>
            <a:off x="0" y="1017725"/>
            <a:ext cx="2768100" cy="3833100"/>
          </a:xfrm>
          <a:prstGeom prst="rect">
            <a:avLst/>
          </a:prstGeom>
          <a:noFill/>
          <a:ln>
            <a:noFill/>
          </a:ln>
        </p:spPr>
        <p:txBody>
          <a:bodyPr anchorCtr="0" anchor="t" bIns="91425" lIns="91425" spcFirstLastPara="1" rIns="91425" wrap="square" tIns="91425">
            <a:noAutofit/>
          </a:bodyPr>
          <a:lstStyle/>
          <a:p>
            <a:pPr indent="-203200" lvl="0" marL="2286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Im</a:t>
            </a:r>
            <a:r>
              <a:rPr lang="en">
                <a:solidFill>
                  <a:schemeClr val="dk1"/>
                </a:solidFill>
                <a:latin typeface="Average"/>
                <a:ea typeface="Average"/>
                <a:cs typeface="Average"/>
                <a:sym typeface="Average"/>
              </a:rPr>
              <a:t>portant factors: </a:t>
            </a:r>
            <a:endParaRPr>
              <a:solidFill>
                <a:schemeClr val="dk1"/>
              </a:solidFill>
              <a:latin typeface="Average"/>
              <a:ea typeface="Average"/>
              <a:cs typeface="Average"/>
              <a:sym typeface="Average"/>
            </a:endParaRPr>
          </a:p>
          <a:p>
            <a:pPr indent="-317500" lvl="1" marL="9144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Cost</a:t>
            </a:r>
            <a:endParaRPr>
              <a:solidFill>
                <a:schemeClr val="dk1"/>
              </a:solidFill>
              <a:latin typeface="Average"/>
              <a:ea typeface="Average"/>
              <a:cs typeface="Average"/>
              <a:sym typeface="Average"/>
            </a:endParaRPr>
          </a:p>
          <a:p>
            <a:pPr indent="-317500" lvl="1" marL="9144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Response time</a:t>
            </a:r>
            <a:endParaRPr>
              <a:solidFill>
                <a:schemeClr val="dk1"/>
              </a:solidFill>
              <a:latin typeface="Average"/>
              <a:ea typeface="Average"/>
              <a:cs typeface="Average"/>
              <a:sym typeface="Average"/>
            </a:endParaRPr>
          </a:p>
          <a:p>
            <a:pPr indent="-317500" lvl="1" marL="9144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Number of touch points</a:t>
            </a:r>
            <a:endParaRPr>
              <a:solidFill>
                <a:schemeClr val="dk1"/>
              </a:solidFill>
              <a:latin typeface="Average"/>
              <a:ea typeface="Average"/>
              <a:cs typeface="Average"/>
              <a:sym typeface="Average"/>
            </a:endParaRPr>
          </a:p>
          <a:p>
            <a:pPr indent="-317500" lvl="1" marL="9144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Driver software</a:t>
            </a:r>
            <a:endParaRPr>
              <a:solidFill>
                <a:schemeClr val="dk1"/>
              </a:solidFill>
              <a:latin typeface="Average"/>
              <a:ea typeface="Average"/>
              <a:cs typeface="Average"/>
              <a:sym typeface="Average"/>
            </a:endParaRPr>
          </a:p>
          <a:p>
            <a:pPr indent="-203200" lvl="0" marL="2286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Capacitive touch foils varied very widely in cost. </a:t>
            </a:r>
            <a:endParaRPr>
              <a:solidFill>
                <a:schemeClr val="dk1"/>
              </a:solidFill>
              <a:latin typeface="Average"/>
              <a:ea typeface="Average"/>
              <a:cs typeface="Average"/>
              <a:sym typeface="Average"/>
            </a:endParaRPr>
          </a:p>
          <a:p>
            <a:pPr indent="-203200" lvl="0" marL="228600" rtl="0" algn="l">
              <a:spcBef>
                <a:spcPts val="400"/>
              </a:spcBef>
              <a:spcAft>
                <a:spcPts val="0"/>
              </a:spcAft>
              <a:buClr>
                <a:schemeClr val="dk1"/>
              </a:buClr>
              <a:buSzPts val="1400"/>
              <a:buFont typeface="Average"/>
              <a:buChar char="●"/>
            </a:pPr>
            <a:r>
              <a:rPr lang="en">
                <a:solidFill>
                  <a:schemeClr val="dk1"/>
                </a:solidFill>
                <a:latin typeface="Average"/>
                <a:ea typeface="Average"/>
                <a:cs typeface="Average"/>
                <a:sym typeface="Average"/>
              </a:rPr>
              <a:t>Most US vendors cost upwards of $2000</a:t>
            </a:r>
            <a:endParaRPr>
              <a:solidFill>
                <a:schemeClr val="dk1"/>
              </a:solidFill>
              <a:latin typeface="Average"/>
              <a:ea typeface="Average"/>
              <a:cs typeface="Average"/>
              <a:sym typeface="Average"/>
            </a:endParaRPr>
          </a:p>
          <a:p>
            <a:pPr indent="-203200" lvl="0" marL="228600" rtl="0" algn="l">
              <a:spcBef>
                <a:spcPts val="400"/>
              </a:spcBef>
              <a:spcAft>
                <a:spcPts val="400"/>
              </a:spcAft>
              <a:buClr>
                <a:schemeClr val="dk1"/>
              </a:buClr>
              <a:buSzPts val="1400"/>
              <a:buFont typeface="Average"/>
              <a:buChar char="●"/>
            </a:pPr>
            <a:r>
              <a:rPr lang="en">
                <a:solidFill>
                  <a:schemeClr val="dk1"/>
                </a:solidFill>
                <a:latin typeface="Average"/>
                <a:ea typeface="Average"/>
                <a:cs typeface="Average"/>
                <a:sym typeface="Average"/>
              </a:rPr>
              <a:t>alibaba.com was used to purchase directly from the manufacturer at a lower price</a:t>
            </a:r>
            <a:endParaRPr>
              <a:solidFill>
                <a:schemeClr val="dk1"/>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Cells</a:t>
            </a:r>
            <a:endParaRPr/>
          </a:p>
        </p:txBody>
      </p:sp>
      <p:sp>
        <p:nvSpPr>
          <p:cNvPr id="192" name="Google Shape;192;p29"/>
          <p:cNvSpPr txBox="1"/>
          <p:nvPr>
            <p:ph idx="1" type="body"/>
          </p:nvPr>
        </p:nvSpPr>
        <p:spPr>
          <a:xfrm>
            <a:off x="311700" y="1017725"/>
            <a:ext cx="3534300" cy="119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choose to use load cells scavenged from previously owned kitchen scales due to budgetary constraints. All device specifications needed to be measured.</a:t>
            </a:r>
            <a:endParaRPr/>
          </a:p>
        </p:txBody>
      </p:sp>
      <p:graphicFrame>
        <p:nvGraphicFramePr>
          <p:cNvPr id="193" name="Google Shape;193;p29"/>
          <p:cNvGraphicFramePr/>
          <p:nvPr/>
        </p:nvGraphicFramePr>
        <p:xfrm>
          <a:off x="3916325" y="353813"/>
          <a:ext cx="3000000" cy="3000000"/>
        </p:xfrm>
        <a:graphic>
          <a:graphicData uri="http://schemas.openxmlformats.org/drawingml/2006/table">
            <a:tbl>
              <a:tblPr>
                <a:noFill/>
                <a:tableStyleId>{0213ABC5-DCF0-4BDD-B4EA-36E0ED2984A3}</a:tableStyleId>
              </a:tblPr>
              <a:tblGrid>
                <a:gridCol w="1463350"/>
                <a:gridCol w="1129525"/>
                <a:gridCol w="1141100"/>
                <a:gridCol w="1380275"/>
              </a:tblGrid>
              <a:tr h="544900">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Vendor/ Manufacturer</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Omega [48]</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Manyyear [49]</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
                          <a:solidFill>
                            <a:schemeClr val="accent4"/>
                          </a:solidFill>
                          <a:latin typeface="Average"/>
                          <a:ea typeface="Average"/>
                          <a:cs typeface="Average"/>
                          <a:sym typeface="Average"/>
                        </a:rPr>
                        <a:t>Kitchen Scale</a:t>
                      </a:r>
                      <a:endParaRPr b="1">
                        <a:solidFill>
                          <a:schemeClr val="accent4"/>
                        </a:solidFill>
                        <a:latin typeface="Average"/>
                        <a:ea typeface="Average"/>
                        <a:cs typeface="Average"/>
                        <a:sym typeface="Average"/>
                      </a:endParaRPr>
                    </a:p>
                    <a:p>
                      <a:pPr indent="0" lvl="0" marL="0" rtl="0" algn="just">
                        <a:spcBef>
                          <a:spcPts val="0"/>
                        </a:spcBef>
                        <a:spcAft>
                          <a:spcPts val="0"/>
                        </a:spcAft>
                        <a:buNone/>
                      </a:pPr>
                      <a:r>
                        <a:rPr b="1" lang="en">
                          <a:solidFill>
                            <a:schemeClr val="accent4"/>
                          </a:solidFill>
                          <a:latin typeface="Average"/>
                          <a:ea typeface="Average"/>
                          <a:cs typeface="Average"/>
                          <a:sym typeface="Average"/>
                        </a:rPr>
                        <a:t>(already owned) </a:t>
                      </a:r>
                      <a:endParaRPr b="1">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Load Range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0-25lb</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0-5kg</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0-5kg</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Output Voltage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1mV/V</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unknown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unknown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544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Excitation Voltage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 V (DC)</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 V (DC)</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unknown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Bridge Resistance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≥350Ω</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1000Ω</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~500Ω</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544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Thermal Sensitivity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Low</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unknown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Type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Compression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Compression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Compression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Documentation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Available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Available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Not available</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Bridge type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Full</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Full</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Half</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Accuracy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0.05%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unknown</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Size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¾”</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37x47 mm</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¾”</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3358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Cost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$350.00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$150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$0 </a:t>
                      </a:r>
                      <a:endParaRPr>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pic>
        <p:nvPicPr>
          <p:cNvPr id="194" name="Google Shape;194;p29" title="Chart"/>
          <p:cNvPicPr preferRelativeResize="0"/>
          <p:nvPr/>
        </p:nvPicPr>
        <p:blipFill rotWithShape="1">
          <a:blip r:embed="rId3">
            <a:alphaModFix/>
          </a:blip>
          <a:srcRect b="0" l="0" r="0" t="3260"/>
          <a:stretch/>
        </p:blipFill>
        <p:spPr>
          <a:xfrm>
            <a:off x="271875" y="2420100"/>
            <a:ext cx="3534345" cy="2445725"/>
          </a:xfrm>
          <a:prstGeom prst="rect">
            <a:avLst/>
          </a:prstGeom>
          <a:noFill/>
          <a:ln>
            <a:noFill/>
          </a:ln>
        </p:spPr>
      </p:pic>
      <p:sp>
        <p:nvSpPr>
          <p:cNvPr id="195" name="Google Shape;195;p29"/>
          <p:cNvSpPr txBox="1"/>
          <p:nvPr/>
        </p:nvSpPr>
        <p:spPr>
          <a:xfrm>
            <a:off x="232050" y="4662000"/>
            <a:ext cx="42618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Average"/>
              <a:ea typeface="Average"/>
              <a:cs typeface="Average"/>
              <a:sym typeface="Average"/>
            </a:endParaRPr>
          </a:p>
          <a:p>
            <a:pPr indent="0" lvl="0" marL="0" rtl="0" algn="l">
              <a:spcBef>
                <a:spcPts val="0"/>
              </a:spcBef>
              <a:spcAft>
                <a:spcPts val="0"/>
              </a:spcAft>
              <a:buNone/>
            </a:pPr>
            <a:r>
              <a:rPr lang="en" sz="1100">
                <a:solidFill>
                  <a:schemeClr val="lt2"/>
                </a:solidFill>
                <a:latin typeface="Average"/>
                <a:ea typeface="Average"/>
                <a:cs typeface="Average"/>
                <a:sym typeface="Average"/>
              </a:rPr>
              <a:t>Load Cell Pair Output Voltage vs Applied Mass</a:t>
            </a:r>
            <a:endParaRPr sz="1100">
              <a:solidFill>
                <a:schemeClr val="lt2"/>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Selection Summary</a:t>
            </a:r>
            <a:endParaRPr/>
          </a:p>
        </p:txBody>
      </p:sp>
      <p:pic>
        <p:nvPicPr>
          <p:cNvPr id="201" name="Google Shape;201;p30"/>
          <p:cNvPicPr preferRelativeResize="0"/>
          <p:nvPr/>
        </p:nvPicPr>
        <p:blipFill rotWithShape="1">
          <a:blip r:embed="rId3">
            <a:alphaModFix/>
          </a:blip>
          <a:srcRect b="1872" l="4291" r="1181" t="3070"/>
          <a:stretch/>
        </p:blipFill>
        <p:spPr>
          <a:xfrm>
            <a:off x="639400" y="1184800"/>
            <a:ext cx="3629601" cy="3375700"/>
          </a:xfrm>
          <a:prstGeom prst="rect">
            <a:avLst/>
          </a:prstGeom>
          <a:noFill/>
          <a:ln>
            <a:noFill/>
          </a:ln>
        </p:spPr>
      </p:pic>
      <p:pic>
        <p:nvPicPr>
          <p:cNvPr id="202" name="Google Shape;202;p30"/>
          <p:cNvPicPr preferRelativeResize="0"/>
          <p:nvPr/>
        </p:nvPicPr>
        <p:blipFill>
          <a:blip r:embed="rId4">
            <a:alphaModFix/>
          </a:blip>
          <a:stretch>
            <a:fillRect/>
          </a:stretch>
        </p:blipFill>
        <p:spPr>
          <a:xfrm>
            <a:off x="4496175" y="1120150"/>
            <a:ext cx="2630025" cy="35068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Design</a:t>
            </a:r>
            <a:endParaRPr/>
          </a:p>
        </p:txBody>
      </p:sp>
      <p:sp>
        <p:nvSpPr>
          <p:cNvPr id="208" name="Google Shape;208;p31"/>
          <p:cNvSpPr txBox="1"/>
          <p:nvPr/>
        </p:nvSpPr>
        <p:spPr>
          <a:xfrm>
            <a:off x="311700" y="1099450"/>
            <a:ext cx="3569100" cy="366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t/>
            </a:r>
            <a:endParaRPr sz="600"/>
          </a:p>
          <a:p>
            <a:pPr indent="-260350" lvl="0" marL="17145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Two subsystems: display/ touch-foil/ single board computer and </a:t>
            </a:r>
            <a:r>
              <a:rPr lang="en">
                <a:solidFill>
                  <a:schemeClr val="dk1"/>
                </a:solidFill>
                <a:latin typeface="Average"/>
                <a:ea typeface="Average"/>
                <a:cs typeface="Average"/>
                <a:sym typeface="Average"/>
              </a:rPr>
              <a:t>the wireless scale.</a:t>
            </a:r>
            <a:r>
              <a:rPr lang="en">
                <a:solidFill>
                  <a:schemeClr val="dk1"/>
                </a:solidFill>
                <a:latin typeface="Average"/>
                <a:ea typeface="Average"/>
                <a:cs typeface="Average"/>
                <a:sym typeface="Average"/>
              </a:rPr>
              <a:t> </a:t>
            </a:r>
            <a:endParaRPr>
              <a:solidFill>
                <a:schemeClr val="dk1"/>
              </a:solidFill>
              <a:latin typeface="Average"/>
              <a:ea typeface="Average"/>
              <a:cs typeface="Average"/>
              <a:sym typeface="Average"/>
            </a:endParaRPr>
          </a:p>
          <a:p>
            <a:pPr indent="-260350" lvl="0" marL="171450" rtl="0" algn="l">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The first subsystem: LCD display, touch-foil, and single-board computer. </a:t>
            </a:r>
            <a:endParaRPr>
              <a:solidFill>
                <a:schemeClr val="dk1"/>
              </a:solidFill>
              <a:latin typeface="Average"/>
              <a:ea typeface="Average"/>
              <a:cs typeface="Average"/>
              <a:sym typeface="Average"/>
            </a:endParaRPr>
          </a:p>
          <a:p>
            <a:pPr indent="-260350" lvl="0" marL="171450" rtl="0" algn="l">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This subsystem will be powered from AC mains via a wall wart. </a:t>
            </a:r>
            <a:endParaRPr>
              <a:solidFill>
                <a:schemeClr val="dk1"/>
              </a:solidFill>
              <a:latin typeface="Average"/>
              <a:ea typeface="Average"/>
              <a:cs typeface="Average"/>
              <a:sym typeface="Average"/>
            </a:endParaRPr>
          </a:p>
          <a:p>
            <a:pPr indent="-260350" lvl="0" marL="171450" rtl="0" algn="l">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Touch foil will be powered by and transmit data via a USB connection to the raspberry pi. </a:t>
            </a:r>
            <a:endParaRPr>
              <a:solidFill>
                <a:schemeClr val="dk1"/>
              </a:solidFill>
              <a:latin typeface="Average"/>
              <a:ea typeface="Average"/>
              <a:cs typeface="Average"/>
              <a:sym typeface="Average"/>
            </a:endParaRPr>
          </a:p>
          <a:p>
            <a:pPr indent="-260350" lvl="0" marL="171450" rtl="0" algn="l">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Wireless Scale: custom designed and printed PCB connected to four load cells and powered by a 6V battery. </a:t>
            </a:r>
            <a:endParaRPr>
              <a:solidFill>
                <a:schemeClr val="dk1"/>
              </a:solidFill>
              <a:latin typeface="Average"/>
              <a:ea typeface="Average"/>
              <a:cs typeface="Average"/>
              <a:sym typeface="Average"/>
            </a:endParaRPr>
          </a:p>
          <a:p>
            <a:pPr indent="-260350" lvl="0" marL="171450" rtl="0" algn="l">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Scale PCB: A/D converter, MCU, and wifi module as well as voltage regulation</a:t>
            </a:r>
            <a:endParaRPr>
              <a:solidFill>
                <a:schemeClr val="dk1"/>
              </a:solidFill>
              <a:latin typeface="Average"/>
              <a:ea typeface="Average"/>
              <a:cs typeface="Average"/>
              <a:sym typeface="Average"/>
            </a:endParaRPr>
          </a:p>
          <a:p>
            <a:pPr indent="0" lvl="0" marL="0" rtl="0" algn="l">
              <a:spcBef>
                <a:spcPts val="1000"/>
              </a:spcBef>
              <a:spcAft>
                <a:spcPts val="1000"/>
              </a:spcAft>
              <a:buNone/>
            </a:pPr>
            <a:r>
              <a:t/>
            </a:r>
            <a:endParaRPr>
              <a:solidFill>
                <a:schemeClr val="dk1"/>
              </a:solidFill>
              <a:latin typeface="Average"/>
              <a:ea typeface="Average"/>
              <a:cs typeface="Average"/>
              <a:sym typeface="Average"/>
            </a:endParaRPr>
          </a:p>
        </p:txBody>
      </p:sp>
      <p:pic>
        <p:nvPicPr>
          <p:cNvPr id="209" name="Google Shape;209;p31"/>
          <p:cNvPicPr preferRelativeResize="0"/>
          <p:nvPr/>
        </p:nvPicPr>
        <p:blipFill rotWithShape="1">
          <a:blip r:embed="rId3">
            <a:alphaModFix/>
          </a:blip>
          <a:srcRect b="2104" l="0" r="0" t="0"/>
          <a:stretch/>
        </p:blipFill>
        <p:spPr>
          <a:xfrm>
            <a:off x="3989000" y="1288100"/>
            <a:ext cx="5027625" cy="328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6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66" name="Google Shape;66;p14"/>
          <p:cNvSpPr txBox="1"/>
          <p:nvPr>
            <p:ph idx="1" type="body"/>
          </p:nvPr>
        </p:nvSpPr>
        <p:spPr>
          <a:xfrm>
            <a:off x="311700" y="1152475"/>
            <a:ext cx="33261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Create something that helps people learn to cook</a:t>
            </a:r>
            <a:endParaRPr/>
          </a:p>
          <a:p>
            <a:pPr indent="-342900" lvl="0" marL="457200" rtl="0" algn="l">
              <a:lnSpc>
                <a:spcPct val="100000"/>
              </a:lnSpc>
              <a:spcBef>
                <a:spcPts val="1000"/>
              </a:spcBef>
              <a:spcAft>
                <a:spcPts val="0"/>
              </a:spcAft>
              <a:buSzPts val="1800"/>
              <a:buChar char="●"/>
            </a:pPr>
            <a:r>
              <a:rPr lang="en"/>
              <a:t> Make cooking a more organized and enjoyable experience</a:t>
            </a:r>
            <a:endParaRPr/>
          </a:p>
          <a:p>
            <a:pPr indent="-342900" lvl="0" marL="457200" rtl="0" algn="l">
              <a:lnSpc>
                <a:spcPct val="100000"/>
              </a:lnSpc>
              <a:spcBef>
                <a:spcPts val="1000"/>
              </a:spcBef>
              <a:spcAft>
                <a:spcPts val="1000"/>
              </a:spcAft>
              <a:buSzPts val="1800"/>
              <a:buChar char="●"/>
            </a:pPr>
            <a:r>
              <a:rPr lang="en"/>
              <a:t>Make the kitchen a more fully integrated part of a modern smart home</a:t>
            </a:r>
            <a:endParaRPr/>
          </a:p>
        </p:txBody>
      </p:sp>
      <p:pic>
        <p:nvPicPr>
          <p:cNvPr id="67" name="Google Shape;67;p14"/>
          <p:cNvPicPr preferRelativeResize="0"/>
          <p:nvPr/>
        </p:nvPicPr>
        <p:blipFill>
          <a:blip r:embed="rId3">
            <a:alphaModFix/>
          </a:blip>
          <a:stretch>
            <a:fillRect/>
          </a:stretch>
        </p:blipFill>
        <p:spPr>
          <a:xfrm>
            <a:off x="4352975" y="1152475"/>
            <a:ext cx="3619124" cy="2329450"/>
          </a:xfrm>
          <a:prstGeom prst="rect">
            <a:avLst/>
          </a:prstGeom>
          <a:noFill/>
          <a:ln>
            <a:noFill/>
          </a:ln>
        </p:spPr>
      </p:pic>
      <p:sp>
        <p:nvSpPr>
          <p:cNvPr id="68" name="Google Shape;68;p14"/>
          <p:cNvSpPr txBox="1"/>
          <p:nvPr/>
        </p:nvSpPr>
        <p:spPr>
          <a:xfrm>
            <a:off x="5365800" y="4274450"/>
            <a:ext cx="19908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4352975" y="3600225"/>
            <a:ext cx="3619200" cy="11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3"/>
                </a:solidFill>
                <a:latin typeface="Average"/>
                <a:ea typeface="Average"/>
                <a:cs typeface="Average"/>
                <a:sym typeface="Average"/>
              </a:rPr>
              <a:t>-Irma Wallace. “The Smart Kitchen of the Future is Here [Infographic].” </a:t>
            </a:r>
            <a:r>
              <a:rPr i="1" lang="en" sz="1000">
                <a:solidFill>
                  <a:schemeClr val="accent3"/>
                </a:solidFill>
                <a:latin typeface="Average"/>
                <a:ea typeface="Average"/>
                <a:cs typeface="Average"/>
                <a:sym typeface="Average"/>
              </a:rPr>
              <a:t>Infographic Journal, 22 Feb. 2017, </a:t>
            </a:r>
            <a:r>
              <a:rPr lang="en" sz="1000">
                <a:solidFill>
                  <a:schemeClr val="accent3"/>
                </a:solidFill>
                <a:latin typeface="Average"/>
                <a:ea typeface="Average"/>
                <a:cs typeface="Average"/>
                <a:sym typeface="Average"/>
              </a:rPr>
              <a:t>https://infographicjournal.com/the-smart-kitchen-of-the-future-is-here/</a:t>
            </a:r>
            <a:endParaRPr sz="1000">
              <a:solidFill>
                <a:schemeClr val="accent3"/>
              </a:solidFill>
              <a:latin typeface="Average"/>
              <a:ea typeface="Average"/>
              <a:cs typeface="Average"/>
              <a:sym typeface="Average"/>
            </a:endParaRPr>
          </a:p>
          <a:p>
            <a:pPr indent="0" lvl="0" marL="457200" rtl="0" algn="l">
              <a:lnSpc>
                <a:spcPct val="115000"/>
              </a:lnSpc>
              <a:spcBef>
                <a:spcPts val="1600"/>
              </a:spcBef>
              <a:spcAft>
                <a:spcPts val="1600"/>
              </a:spcAft>
              <a:buNone/>
            </a:pPr>
            <a:r>
              <a:t/>
            </a:r>
            <a:endParaRPr sz="1200">
              <a:solidFill>
                <a:schemeClr val="accent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4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 1: Single Board Computer and Touchscreen</a:t>
            </a:r>
            <a:endParaRPr/>
          </a:p>
        </p:txBody>
      </p:sp>
      <p:graphicFrame>
        <p:nvGraphicFramePr>
          <p:cNvPr id="215" name="Google Shape;215;p32"/>
          <p:cNvGraphicFramePr/>
          <p:nvPr/>
        </p:nvGraphicFramePr>
        <p:xfrm>
          <a:off x="4234050" y="720800"/>
          <a:ext cx="3000000" cy="3000000"/>
        </p:xfrm>
        <a:graphic>
          <a:graphicData uri="http://schemas.openxmlformats.org/drawingml/2006/table">
            <a:tbl>
              <a:tblPr>
                <a:noFill/>
                <a:tableStyleId>{0213ABC5-DCF0-4BDD-B4EA-36E0ED2984A3}</a:tableStyleId>
              </a:tblPr>
              <a:tblGrid>
                <a:gridCol w="1504850"/>
                <a:gridCol w="1525075"/>
                <a:gridCol w="1568325"/>
              </a:tblGrid>
              <a:tr h="494800">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Technology</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accent4"/>
                          </a:solidFill>
                          <a:latin typeface="Average"/>
                          <a:ea typeface="Average"/>
                          <a:cs typeface="Average"/>
                          <a:sym typeface="Average"/>
                        </a:rPr>
                        <a:t>Capacitive Touch foil [15],[16]</a:t>
                      </a:r>
                      <a:endParaRPr b="1"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IR Touch Technology</a:t>
                      </a:r>
                      <a:endParaRPr b="1"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(RDI, FTIR)</a:t>
                      </a:r>
                      <a:endParaRPr b="1"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5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Response time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Fast</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Multitouch</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Touch points add to cost</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Depends on software</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200">
                <a:tc>
                  <a:txBody>
                    <a:bodyPr>
                      <a:noAutofit/>
                    </a:bodyPr>
                    <a:lstStyle/>
                    <a:p>
                      <a:pPr indent="0" lvl="0" marL="0" rtl="0" algn="just">
                        <a:spcBef>
                          <a:spcPts val="0"/>
                        </a:spcBef>
                        <a:spcAft>
                          <a:spcPts val="0"/>
                        </a:spcAft>
                        <a:buNone/>
                      </a:pPr>
                      <a:r>
                        <a:rPr lang="en" sz="1200">
                          <a:solidFill>
                            <a:schemeClr val="dk1"/>
                          </a:solidFill>
                          <a:latin typeface="Average"/>
                          <a:ea typeface="Average"/>
                          <a:cs typeface="Average"/>
                          <a:sym typeface="Average"/>
                        </a:rPr>
                        <a:t>Light transmittance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High </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100%</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82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Sensitivity to objects</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Low</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High</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Sensitivity to noise </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Moderate (magnetic, electrical)</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Moderate (natural light)</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165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Installation size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Small </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Large</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Suitability for kitchen application</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High</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Unsuitable (exposed LEDs and electronics)</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Software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Provided by manufacturer</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Open source (OpenCV,</a:t>
                      </a:r>
                      <a:r>
                        <a:rPr lang="en" sz="1200">
                          <a:solidFill>
                            <a:schemeClr val="dk1"/>
                          </a:solidFill>
                          <a:latin typeface="Average"/>
                          <a:ea typeface="Average"/>
                          <a:cs typeface="Average"/>
                          <a:sym typeface="Average"/>
                        </a:rPr>
                        <a:t>CCV2</a:t>
                      </a:r>
                      <a:r>
                        <a:rPr lang="en" sz="1200">
                          <a:solidFill>
                            <a:schemeClr val="dk1"/>
                          </a:solidFill>
                          <a:latin typeface="Average"/>
                          <a:ea typeface="Average"/>
                          <a:cs typeface="Average"/>
                          <a:sym typeface="Average"/>
                        </a:rPr>
                        <a:t>)</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4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Cost</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Large range ($100-$2000)</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200">
                          <a:solidFill>
                            <a:schemeClr val="dk1"/>
                          </a:solidFill>
                          <a:latin typeface="Average"/>
                          <a:ea typeface="Average"/>
                          <a:cs typeface="Average"/>
                          <a:sym typeface="Average"/>
                        </a:rPr>
                        <a:t>Moderate </a:t>
                      </a:r>
                      <a:endParaRPr sz="1200">
                        <a:solidFill>
                          <a:schemeClr val="dk1"/>
                        </a:solidFill>
                        <a:latin typeface="Average"/>
                        <a:ea typeface="Average"/>
                        <a:cs typeface="Average"/>
                        <a:sym typeface="Average"/>
                      </a:endParaRPr>
                    </a:p>
                    <a:p>
                      <a:pPr indent="0" lvl="0" marL="0" rtl="0" algn="just">
                        <a:spcBef>
                          <a:spcPts val="0"/>
                        </a:spcBef>
                        <a:spcAft>
                          <a:spcPts val="0"/>
                        </a:spcAft>
                        <a:buNone/>
                      </a:pPr>
                      <a:r>
                        <a:rPr lang="en" sz="1200">
                          <a:solidFill>
                            <a:schemeClr val="dk1"/>
                          </a:solidFill>
                          <a:latin typeface="Average"/>
                          <a:ea typeface="Average"/>
                          <a:cs typeface="Average"/>
                          <a:sym typeface="Average"/>
                        </a:rPr>
                        <a:t>(~$100)</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216" name="Google Shape;216;p32"/>
          <p:cNvPicPr preferRelativeResize="0"/>
          <p:nvPr/>
        </p:nvPicPr>
        <p:blipFill>
          <a:blip r:embed="rId3">
            <a:alphaModFix/>
          </a:blip>
          <a:stretch>
            <a:fillRect/>
          </a:stretch>
        </p:blipFill>
        <p:spPr>
          <a:xfrm>
            <a:off x="832858" y="3173250"/>
            <a:ext cx="2767293" cy="1796052"/>
          </a:xfrm>
          <a:prstGeom prst="rect">
            <a:avLst/>
          </a:prstGeom>
          <a:noFill/>
          <a:ln>
            <a:noFill/>
          </a:ln>
        </p:spPr>
      </p:pic>
      <p:sp>
        <p:nvSpPr>
          <p:cNvPr id="217" name="Google Shape;217;p32"/>
          <p:cNvSpPr txBox="1"/>
          <p:nvPr>
            <p:ph idx="1" type="body"/>
          </p:nvPr>
        </p:nvSpPr>
        <p:spPr>
          <a:xfrm>
            <a:off x="198850" y="720800"/>
            <a:ext cx="4035300" cy="273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Successes:</a:t>
            </a:r>
            <a:endParaRPr sz="1400"/>
          </a:p>
          <a:p>
            <a:pPr indent="-317500" lvl="0" marL="457200" rtl="0" algn="l">
              <a:lnSpc>
                <a:spcPct val="100000"/>
              </a:lnSpc>
              <a:spcBef>
                <a:spcPts val="0"/>
              </a:spcBef>
              <a:spcAft>
                <a:spcPts val="0"/>
              </a:spcAft>
              <a:buSzPts val="1400"/>
              <a:buChar char="●"/>
            </a:pPr>
            <a:r>
              <a:rPr lang="en" sz="1400"/>
              <a:t>Multi-touch capability</a:t>
            </a:r>
            <a:endParaRPr sz="1400"/>
          </a:p>
          <a:p>
            <a:pPr indent="-317500" lvl="0" marL="457200" rtl="0" algn="l">
              <a:lnSpc>
                <a:spcPct val="100000"/>
              </a:lnSpc>
              <a:spcBef>
                <a:spcPts val="0"/>
              </a:spcBef>
              <a:spcAft>
                <a:spcPts val="0"/>
              </a:spcAft>
              <a:buSzPts val="1400"/>
              <a:buChar char="●"/>
            </a:pPr>
            <a:r>
              <a:rPr lang="en" sz="1400"/>
              <a:t>Compact design with storage space</a:t>
            </a:r>
            <a:endParaRPr sz="1400"/>
          </a:p>
          <a:p>
            <a:pPr indent="0" lvl="0" marL="0" rtl="0" algn="l">
              <a:lnSpc>
                <a:spcPct val="100000"/>
              </a:lnSpc>
              <a:spcBef>
                <a:spcPts val="1000"/>
              </a:spcBef>
              <a:spcAft>
                <a:spcPts val="0"/>
              </a:spcAft>
              <a:buNone/>
            </a:pPr>
            <a:r>
              <a:rPr lang="en" sz="1400"/>
              <a:t>Ch</a:t>
            </a:r>
            <a:r>
              <a:rPr lang="en" sz="1400"/>
              <a:t>allenges:</a:t>
            </a:r>
            <a:endParaRPr sz="1400"/>
          </a:p>
          <a:p>
            <a:pPr indent="-317500" lvl="0" marL="457200" rtl="0" algn="l">
              <a:spcBef>
                <a:spcPts val="0"/>
              </a:spcBef>
              <a:spcAft>
                <a:spcPts val="0"/>
              </a:spcAft>
              <a:buSzPts val="1400"/>
              <a:buChar char="●"/>
            </a:pPr>
            <a:r>
              <a:rPr lang="en" sz="1400"/>
              <a:t>Challenges with touch foil</a:t>
            </a:r>
            <a:endParaRPr sz="1400"/>
          </a:p>
          <a:p>
            <a:pPr indent="-317500" lvl="1" marL="914400" rtl="0" algn="l">
              <a:lnSpc>
                <a:spcPct val="100000"/>
              </a:lnSpc>
              <a:spcBef>
                <a:spcPts val="0"/>
              </a:spcBef>
              <a:spcAft>
                <a:spcPts val="0"/>
              </a:spcAft>
              <a:buSzPts val="1400"/>
              <a:buChar char="○"/>
            </a:pPr>
            <a:r>
              <a:rPr lang="en"/>
              <a:t>Noise from TV</a:t>
            </a:r>
            <a:endParaRPr/>
          </a:p>
          <a:p>
            <a:pPr indent="-317500" lvl="1" marL="914400" rtl="0" algn="l">
              <a:lnSpc>
                <a:spcPct val="100000"/>
              </a:lnSpc>
              <a:spcBef>
                <a:spcPts val="0"/>
              </a:spcBef>
              <a:spcAft>
                <a:spcPts val="0"/>
              </a:spcAft>
              <a:buSzPts val="1400"/>
              <a:buChar char="○"/>
            </a:pPr>
            <a:r>
              <a:rPr lang="en"/>
              <a:t>Difficult to paste without air bubbles</a:t>
            </a:r>
            <a:endParaRPr/>
          </a:p>
          <a:p>
            <a:pPr indent="-317500" lvl="1" marL="914400" rtl="0" algn="l">
              <a:lnSpc>
                <a:spcPct val="100000"/>
              </a:lnSpc>
              <a:spcBef>
                <a:spcPts val="0"/>
              </a:spcBef>
              <a:spcAft>
                <a:spcPts val="0"/>
              </a:spcAft>
              <a:buSzPts val="1400"/>
              <a:buChar char="○"/>
            </a:pPr>
            <a:r>
              <a:rPr lang="en"/>
              <a:t>Ribbon needed to be carefully secured</a:t>
            </a:r>
            <a:endParaRPr/>
          </a:p>
          <a:p>
            <a:pPr indent="-317500" lvl="0" marL="457200" rtl="0" algn="l">
              <a:lnSpc>
                <a:spcPct val="100000"/>
              </a:lnSpc>
              <a:spcBef>
                <a:spcPts val="0"/>
              </a:spcBef>
              <a:spcAft>
                <a:spcPts val="0"/>
              </a:spcAft>
              <a:buSzPts val="1400"/>
              <a:buChar char="●"/>
            </a:pPr>
            <a:r>
              <a:rPr lang="en" sz="1400"/>
              <a:t>TV size and heat dissipation</a:t>
            </a:r>
            <a:endParaRPr sz="1400"/>
          </a:p>
          <a:p>
            <a:pPr indent="-317500" lvl="0" marL="457200" rtl="0" algn="l">
              <a:lnSpc>
                <a:spcPct val="100000"/>
              </a:lnSpc>
              <a:spcBef>
                <a:spcPts val="0"/>
              </a:spcBef>
              <a:spcAft>
                <a:spcPts val="0"/>
              </a:spcAft>
              <a:buSzPts val="1400"/>
              <a:buChar char="●"/>
            </a:pPr>
            <a:r>
              <a:rPr lang="en" sz="1400"/>
              <a:t>Limited processing power</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 1: Solidworks</a:t>
            </a:r>
            <a:endParaRPr/>
          </a:p>
        </p:txBody>
      </p:sp>
      <p:sp>
        <p:nvSpPr>
          <p:cNvPr id="223" name="Google Shape;22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TV wood frame</a:t>
            </a:r>
            <a:endParaRPr sz="1400"/>
          </a:p>
          <a:p>
            <a:pPr indent="-317500" lvl="0" marL="457200" rtl="0" algn="l">
              <a:spcBef>
                <a:spcPts val="0"/>
              </a:spcBef>
              <a:spcAft>
                <a:spcPts val="0"/>
              </a:spcAft>
              <a:buSzPts val="1400"/>
              <a:buChar char="●"/>
            </a:pPr>
            <a:r>
              <a:rPr lang="en" sz="1400"/>
              <a:t>Cutting Board</a:t>
            </a:r>
            <a:endParaRPr sz="1400"/>
          </a:p>
          <a:p>
            <a:pPr indent="-317500" lvl="1" marL="914400" rtl="0" algn="l">
              <a:spcBef>
                <a:spcPts val="0"/>
              </a:spcBef>
              <a:spcAft>
                <a:spcPts val="0"/>
              </a:spcAft>
              <a:buSzPts val="1400"/>
              <a:buChar char="○"/>
            </a:pPr>
            <a:r>
              <a:rPr lang="en"/>
              <a:t>Secures foil circuit within slit</a:t>
            </a:r>
            <a:endParaRPr/>
          </a:p>
          <a:p>
            <a:pPr indent="-317500" lvl="1" marL="914400" rtl="0" algn="l">
              <a:spcBef>
                <a:spcPts val="0"/>
              </a:spcBef>
              <a:spcAft>
                <a:spcPts val="0"/>
              </a:spcAft>
              <a:buSzPts val="1400"/>
              <a:buChar char="○"/>
            </a:pPr>
            <a:r>
              <a:rPr lang="en"/>
              <a:t>Added feature </a:t>
            </a:r>
            <a:endParaRPr/>
          </a:p>
          <a:p>
            <a:pPr indent="-317500" lvl="0" marL="457200" rtl="0" algn="l">
              <a:spcBef>
                <a:spcPts val="0"/>
              </a:spcBef>
              <a:spcAft>
                <a:spcPts val="0"/>
              </a:spcAft>
              <a:buSzPts val="1400"/>
              <a:buChar char="●"/>
            </a:pPr>
            <a:r>
              <a:rPr lang="en" sz="1400"/>
              <a:t>Bottom Cover</a:t>
            </a:r>
            <a:endParaRPr sz="1400"/>
          </a:p>
          <a:p>
            <a:pPr indent="-317500" lvl="1" marL="914400" rtl="0" algn="l">
              <a:spcBef>
                <a:spcPts val="0"/>
              </a:spcBef>
              <a:spcAft>
                <a:spcPts val="0"/>
              </a:spcAft>
              <a:buSzPts val="1400"/>
              <a:buChar char="○"/>
            </a:pPr>
            <a:r>
              <a:rPr lang="en"/>
              <a:t>Allows for ventilation and access</a:t>
            </a:r>
            <a:br>
              <a:rPr lang="en"/>
            </a:br>
            <a:r>
              <a:rPr lang="en"/>
              <a:t>to Raspberry Pi</a:t>
            </a:r>
            <a:endParaRPr/>
          </a:p>
        </p:txBody>
      </p:sp>
      <p:pic>
        <p:nvPicPr>
          <p:cNvPr id="224" name="Google Shape;224;p33"/>
          <p:cNvPicPr preferRelativeResize="0"/>
          <p:nvPr/>
        </p:nvPicPr>
        <p:blipFill>
          <a:blip r:embed="rId3">
            <a:alphaModFix/>
          </a:blip>
          <a:stretch>
            <a:fillRect/>
          </a:stretch>
        </p:blipFill>
        <p:spPr>
          <a:xfrm>
            <a:off x="4077225" y="445025"/>
            <a:ext cx="4840924" cy="1805725"/>
          </a:xfrm>
          <a:prstGeom prst="rect">
            <a:avLst/>
          </a:prstGeom>
          <a:noFill/>
          <a:ln>
            <a:noFill/>
          </a:ln>
        </p:spPr>
      </p:pic>
      <p:pic>
        <p:nvPicPr>
          <p:cNvPr id="225" name="Google Shape;225;p33"/>
          <p:cNvPicPr preferRelativeResize="0"/>
          <p:nvPr/>
        </p:nvPicPr>
        <p:blipFill rotWithShape="1">
          <a:blip r:embed="rId4">
            <a:alphaModFix/>
          </a:blip>
          <a:srcRect b="6891" l="2405" r="2128" t="3018"/>
          <a:stretch/>
        </p:blipFill>
        <p:spPr>
          <a:xfrm rot="5400000">
            <a:off x="6671975" y="2841000"/>
            <a:ext cx="2836424" cy="1655912"/>
          </a:xfrm>
          <a:prstGeom prst="rect">
            <a:avLst/>
          </a:prstGeom>
          <a:noFill/>
          <a:ln>
            <a:noFill/>
          </a:ln>
        </p:spPr>
      </p:pic>
      <p:pic>
        <p:nvPicPr>
          <p:cNvPr id="226" name="Google Shape;226;p33"/>
          <p:cNvPicPr preferRelativeResize="0"/>
          <p:nvPr/>
        </p:nvPicPr>
        <p:blipFill rotWithShape="1">
          <a:blip r:embed="rId5">
            <a:alphaModFix/>
          </a:blip>
          <a:srcRect b="0" l="8303" r="9317" t="0"/>
          <a:stretch/>
        </p:blipFill>
        <p:spPr>
          <a:xfrm>
            <a:off x="4077221" y="2250750"/>
            <a:ext cx="3185004" cy="283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352150"/>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Subsystem 2: Wireless Scale</a:t>
            </a:r>
            <a:endParaRPr/>
          </a:p>
        </p:txBody>
      </p:sp>
      <p:sp>
        <p:nvSpPr>
          <p:cNvPr id="232" name="Google Shape;232;p34"/>
          <p:cNvSpPr txBox="1"/>
          <p:nvPr>
            <p:ph idx="1" type="body"/>
          </p:nvPr>
        </p:nvSpPr>
        <p:spPr>
          <a:xfrm>
            <a:off x="311700" y="1164925"/>
            <a:ext cx="3222600" cy="368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Successes:</a:t>
            </a:r>
            <a:endParaRPr sz="1400"/>
          </a:p>
          <a:p>
            <a:pPr indent="-317500" lvl="0" marL="457200" rtl="0" algn="l">
              <a:lnSpc>
                <a:spcPct val="100000"/>
              </a:lnSpc>
              <a:spcBef>
                <a:spcPts val="0"/>
              </a:spcBef>
              <a:spcAft>
                <a:spcPts val="0"/>
              </a:spcAft>
              <a:buSzPts val="1400"/>
              <a:buChar char="●"/>
            </a:pPr>
            <a:r>
              <a:rPr lang="en" sz="1400"/>
              <a:t>Accuracy of scale</a:t>
            </a:r>
            <a:endParaRPr sz="1400"/>
          </a:p>
          <a:p>
            <a:pPr indent="-317500" lvl="0" marL="457200" rtl="0" algn="l">
              <a:lnSpc>
                <a:spcPct val="100000"/>
              </a:lnSpc>
              <a:spcBef>
                <a:spcPts val="0"/>
              </a:spcBef>
              <a:spcAft>
                <a:spcPts val="0"/>
              </a:spcAft>
              <a:buSzPts val="1400"/>
              <a:buChar char="●"/>
            </a:pPr>
            <a:r>
              <a:rPr lang="en" sz="1400"/>
              <a:t>Integration with Subsystem 1</a:t>
            </a:r>
            <a:endParaRPr sz="1400"/>
          </a:p>
          <a:p>
            <a:pPr indent="0" lvl="0" marL="0" rtl="0" algn="l">
              <a:lnSpc>
                <a:spcPct val="100000"/>
              </a:lnSpc>
              <a:spcBef>
                <a:spcPts val="1600"/>
              </a:spcBef>
              <a:spcAft>
                <a:spcPts val="0"/>
              </a:spcAft>
              <a:buNone/>
            </a:pPr>
            <a:r>
              <a:rPr lang="en" sz="1400"/>
              <a:t>Challenges:</a:t>
            </a:r>
            <a:endParaRPr sz="1400"/>
          </a:p>
          <a:p>
            <a:pPr indent="-317500" lvl="0" marL="457200" rtl="0" algn="l">
              <a:lnSpc>
                <a:spcPct val="100000"/>
              </a:lnSpc>
              <a:spcBef>
                <a:spcPts val="0"/>
              </a:spcBef>
              <a:spcAft>
                <a:spcPts val="0"/>
              </a:spcAft>
              <a:buSzPts val="1400"/>
              <a:buChar char="●"/>
            </a:pPr>
            <a:r>
              <a:rPr lang="en" sz="1400"/>
              <a:t>Case that evenly distributed weight over all four load cells</a:t>
            </a:r>
            <a:endParaRPr sz="1400"/>
          </a:p>
          <a:p>
            <a:pPr indent="-317500" lvl="0" marL="457200" rtl="0" algn="l">
              <a:lnSpc>
                <a:spcPct val="100000"/>
              </a:lnSpc>
              <a:spcBef>
                <a:spcPts val="0"/>
              </a:spcBef>
              <a:spcAft>
                <a:spcPts val="0"/>
              </a:spcAft>
              <a:buSzPts val="1400"/>
              <a:buChar char="●"/>
            </a:pPr>
            <a:r>
              <a:rPr lang="en" sz="1400"/>
              <a:t>Calibration</a:t>
            </a:r>
            <a:endParaRPr sz="1400"/>
          </a:p>
          <a:p>
            <a:pPr indent="-317500" lvl="0" marL="457200" rtl="0" algn="l">
              <a:lnSpc>
                <a:spcPct val="100000"/>
              </a:lnSpc>
              <a:spcBef>
                <a:spcPts val="0"/>
              </a:spcBef>
              <a:spcAft>
                <a:spcPts val="0"/>
              </a:spcAft>
              <a:buSzPts val="1400"/>
              <a:buChar char="●"/>
            </a:pPr>
            <a:r>
              <a:rPr lang="en" sz="1400"/>
              <a:t>Communication between ATMEGA and wifi module</a:t>
            </a:r>
            <a:endParaRPr sz="1400"/>
          </a:p>
        </p:txBody>
      </p:sp>
      <p:pic>
        <p:nvPicPr>
          <p:cNvPr id="233" name="Google Shape;233;p34"/>
          <p:cNvPicPr preferRelativeResize="0"/>
          <p:nvPr/>
        </p:nvPicPr>
        <p:blipFill>
          <a:blip r:embed="rId3">
            <a:alphaModFix/>
          </a:blip>
          <a:stretch>
            <a:fillRect/>
          </a:stretch>
        </p:blipFill>
        <p:spPr>
          <a:xfrm>
            <a:off x="3948175" y="2295575"/>
            <a:ext cx="5119200" cy="2819125"/>
          </a:xfrm>
          <a:prstGeom prst="rect">
            <a:avLst/>
          </a:prstGeom>
          <a:noFill/>
          <a:ln>
            <a:noFill/>
          </a:ln>
        </p:spPr>
      </p:pic>
      <p:sp>
        <p:nvSpPr>
          <p:cNvPr id="234" name="Google Shape;234;p34"/>
          <p:cNvSpPr txBox="1"/>
          <p:nvPr/>
        </p:nvSpPr>
        <p:spPr>
          <a:xfrm>
            <a:off x="3948175" y="4434700"/>
            <a:ext cx="907800" cy="6801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35" name="Google Shape;235;p34" title="Chart"/>
          <p:cNvPicPr preferRelativeResize="0"/>
          <p:nvPr/>
        </p:nvPicPr>
        <p:blipFill>
          <a:blip r:embed="rId4">
            <a:alphaModFix/>
          </a:blip>
          <a:stretch>
            <a:fillRect/>
          </a:stretch>
        </p:blipFill>
        <p:spPr>
          <a:xfrm>
            <a:off x="5648200" y="181425"/>
            <a:ext cx="3419175" cy="2114151"/>
          </a:xfrm>
          <a:prstGeom prst="rect">
            <a:avLst/>
          </a:prstGeom>
          <a:noFill/>
          <a:ln>
            <a:noFill/>
          </a:ln>
        </p:spPr>
      </p:pic>
      <p:pic>
        <p:nvPicPr>
          <p:cNvPr id="236" name="Google Shape;236;p34"/>
          <p:cNvPicPr preferRelativeResize="0"/>
          <p:nvPr/>
        </p:nvPicPr>
        <p:blipFill>
          <a:blip r:embed="rId5">
            <a:alphaModFix/>
          </a:blip>
          <a:stretch>
            <a:fillRect/>
          </a:stretch>
        </p:blipFill>
        <p:spPr>
          <a:xfrm>
            <a:off x="4306375" y="924850"/>
            <a:ext cx="1341822" cy="13707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352150"/>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Subsystem 2: Wireless Scale Solidworks</a:t>
            </a:r>
            <a:endParaRPr/>
          </a:p>
        </p:txBody>
      </p:sp>
      <p:sp>
        <p:nvSpPr>
          <p:cNvPr id="242" name="Google Shape;242;p35"/>
          <p:cNvSpPr txBox="1"/>
          <p:nvPr>
            <p:ph idx="1" type="body"/>
          </p:nvPr>
        </p:nvSpPr>
        <p:spPr>
          <a:xfrm>
            <a:off x="311700" y="1164925"/>
            <a:ext cx="3222600" cy="3681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All designs consist of a outer diameter of 7-¾”</a:t>
            </a:r>
            <a:endParaRPr/>
          </a:p>
          <a:p>
            <a:pPr indent="-342900" lvl="0" marL="457200" rtl="0" algn="l">
              <a:lnSpc>
                <a:spcPct val="100000"/>
              </a:lnSpc>
              <a:spcBef>
                <a:spcPts val="0"/>
              </a:spcBef>
              <a:spcAft>
                <a:spcPts val="0"/>
              </a:spcAft>
              <a:buSzPts val="1800"/>
              <a:buChar char="●"/>
            </a:pPr>
            <a:r>
              <a:rPr lang="en"/>
              <a:t>Wood Panels used were ¼”</a:t>
            </a:r>
            <a:endParaRPr/>
          </a:p>
          <a:p>
            <a:pPr indent="-342900" lvl="0" marL="457200" rtl="0" algn="l">
              <a:lnSpc>
                <a:spcPct val="100000"/>
              </a:lnSpc>
              <a:spcBef>
                <a:spcPts val="0"/>
              </a:spcBef>
              <a:spcAft>
                <a:spcPts val="0"/>
              </a:spcAft>
              <a:buSzPts val="1800"/>
              <a:buChar char="●"/>
            </a:pPr>
            <a:r>
              <a:rPr lang="en"/>
              <a:t>Scale Enclosure </a:t>
            </a:r>
            <a:endParaRPr/>
          </a:p>
          <a:p>
            <a:pPr indent="-317500" lvl="1" marL="914400" rtl="0" algn="l">
              <a:lnSpc>
                <a:spcPct val="100000"/>
              </a:lnSpc>
              <a:spcBef>
                <a:spcPts val="0"/>
              </a:spcBef>
              <a:spcAft>
                <a:spcPts val="0"/>
              </a:spcAft>
              <a:buSzPts val="1400"/>
              <a:buChar char="○"/>
            </a:pPr>
            <a:r>
              <a:rPr lang="en"/>
              <a:t>Top Section (a)</a:t>
            </a:r>
            <a:endParaRPr/>
          </a:p>
          <a:p>
            <a:pPr indent="-317500" lvl="1" marL="914400" rtl="0" algn="l">
              <a:lnSpc>
                <a:spcPct val="100000"/>
              </a:lnSpc>
              <a:spcBef>
                <a:spcPts val="0"/>
              </a:spcBef>
              <a:spcAft>
                <a:spcPts val="0"/>
              </a:spcAft>
              <a:buSzPts val="1400"/>
              <a:buChar char="○"/>
            </a:pPr>
            <a:r>
              <a:rPr lang="en"/>
              <a:t>Middle Section (b)</a:t>
            </a:r>
            <a:endParaRPr/>
          </a:p>
          <a:p>
            <a:pPr indent="-317500" lvl="1" marL="914400" rtl="0" algn="l">
              <a:lnSpc>
                <a:spcPct val="100000"/>
              </a:lnSpc>
              <a:spcBef>
                <a:spcPts val="0"/>
              </a:spcBef>
              <a:spcAft>
                <a:spcPts val="0"/>
              </a:spcAft>
              <a:buSzPts val="1400"/>
              <a:buChar char="○"/>
            </a:pPr>
            <a:r>
              <a:rPr lang="en"/>
              <a:t>Bottom Section (c)</a:t>
            </a:r>
            <a:endParaRPr/>
          </a:p>
        </p:txBody>
      </p:sp>
      <p:pic>
        <p:nvPicPr>
          <p:cNvPr id="243" name="Google Shape;243;p35"/>
          <p:cNvPicPr preferRelativeResize="0"/>
          <p:nvPr/>
        </p:nvPicPr>
        <p:blipFill>
          <a:blip r:embed="rId3">
            <a:alphaModFix/>
          </a:blip>
          <a:stretch>
            <a:fillRect/>
          </a:stretch>
        </p:blipFill>
        <p:spPr>
          <a:xfrm>
            <a:off x="7387947" y="1183726"/>
            <a:ext cx="1552625" cy="2151295"/>
          </a:xfrm>
          <a:prstGeom prst="rect">
            <a:avLst/>
          </a:prstGeom>
          <a:noFill/>
          <a:ln>
            <a:noFill/>
          </a:ln>
        </p:spPr>
      </p:pic>
      <p:pic>
        <p:nvPicPr>
          <p:cNvPr id="244" name="Google Shape;244;p35"/>
          <p:cNvPicPr preferRelativeResize="0"/>
          <p:nvPr/>
        </p:nvPicPr>
        <p:blipFill>
          <a:blip r:embed="rId4">
            <a:alphaModFix/>
          </a:blip>
          <a:stretch>
            <a:fillRect/>
          </a:stretch>
        </p:blipFill>
        <p:spPr>
          <a:xfrm>
            <a:off x="4417950" y="1183725"/>
            <a:ext cx="1525955" cy="2151300"/>
          </a:xfrm>
          <a:prstGeom prst="rect">
            <a:avLst/>
          </a:prstGeom>
          <a:noFill/>
          <a:ln>
            <a:noFill/>
          </a:ln>
        </p:spPr>
      </p:pic>
      <p:pic>
        <p:nvPicPr>
          <p:cNvPr id="245" name="Google Shape;245;p35"/>
          <p:cNvPicPr preferRelativeResize="0"/>
          <p:nvPr/>
        </p:nvPicPr>
        <p:blipFill>
          <a:blip r:embed="rId5">
            <a:alphaModFix/>
          </a:blip>
          <a:stretch>
            <a:fillRect/>
          </a:stretch>
        </p:blipFill>
        <p:spPr>
          <a:xfrm>
            <a:off x="5943900" y="1183725"/>
            <a:ext cx="1444051" cy="2151300"/>
          </a:xfrm>
          <a:prstGeom prst="rect">
            <a:avLst/>
          </a:prstGeom>
          <a:noFill/>
          <a:ln>
            <a:noFill/>
          </a:ln>
        </p:spPr>
      </p:pic>
      <p:sp>
        <p:nvSpPr>
          <p:cNvPr id="246" name="Google Shape;246;p35"/>
          <p:cNvSpPr txBox="1"/>
          <p:nvPr/>
        </p:nvSpPr>
        <p:spPr>
          <a:xfrm>
            <a:off x="4451250" y="3484275"/>
            <a:ext cx="1444200" cy="2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(a)</a:t>
            </a:r>
            <a:endParaRPr>
              <a:solidFill>
                <a:srgbClr val="FFFFFF"/>
              </a:solidFill>
              <a:latin typeface="Average"/>
              <a:ea typeface="Average"/>
              <a:cs typeface="Average"/>
              <a:sym typeface="Average"/>
            </a:endParaRPr>
          </a:p>
        </p:txBody>
      </p:sp>
      <p:sp>
        <p:nvSpPr>
          <p:cNvPr id="247" name="Google Shape;247;p35"/>
          <p:cNvSpPr txBox="1"/>
          <p:nvPr/>
        </p:nvSpPr>
        <p:spPr>
          <a:xfrm>
            <a:off x="5943825" y="3484275"/>
            <a:ext cx="1444200" cy="2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(b)</a:t>
            </a:r>
            <a:endParaRPr>
              <a:solidFill>
                <a:srgbClr val="FFFFFF"/>
              </a:solidFill>
              <a:latin typeface="Average"/>
              <a:ea typeface="Average"/>
              <a:cs typeface="Average"/>
              <a:sym typeface="Average"/>
            </a:endParaRPr>
          </a:p>
        </p:txBody>
      </p:sp>
      <p:sp>
        <p:nvSpPr>
          <p:cNvPr id="248" name="Google Shape;248;p35"/>
          <p:cNvSpPr txBox="1"/>
          <p:nvPr/>
        </p:nvSpPr>
        <p:spPr>
          <a:xfrm>
            <a:off x="7436400" y="3484275"/>
            <a:ext cx="1444200" cy="2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(c)</a:t>
            </a:r>
            <a:endParaRPr>
              <a:solidFill>
                <a:srgbClr val="FFFFFF"/>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Schematic</a:t>
            </a:r>
            <a:endParaRPr/>
          </a:p>
        </p:txBody>
      </p:sp>
      <p:sp>
        <p:nvSpPr>
          <p:cNvPr id="254" name="Google Shape;254;p36"/>
          <p:cNvSpPr txBox="1"/>
          <p:nvPr>
            <p:ph idx="1" type="body"/>
          </p:nvPr>
        </p:nvSpPr>
        <p:spPr>
          <a:xfrm>
            <a:off x="311700" y="1143075"/>
            <a:ext cx="238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55" name="Google Shape;255;p36"/>
          <p:cNvPicPr preferRelativeResize="0"/>
          <p:nvPr/>
        </p:nvPicPr>
        <p:blipFill rotWithShape="1">
          <a:blip r:embed="rId3">
            <a:alphaModFix/>
          </a:blip>
          <a:srcRect b="7582" l="5092" r="4776" t="5058"/>
          <a:stretch/>
        </p:blipFill>
        <p:spPr>
          <a:xfrm>
            <a:off x="2276333" y="0"/>
            <a:ext cx="686766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Microprocessor</a:t>
            </a:r>
            <a:endParaRPr/>
          </a:p>
        </p:txBody>
      </p:sp>
      <p:sp>
        <p:nvSpPr>
          <p:cNvPr id="261" name="Google Shape;261;p37"/>
          <p:cNvSpPr txBox="1"/>
          <p:nvPr>
            <p:ph idx="1" type="body"/>
          </p:nvPr>
        </p:nvSpPr>
        <p:spPr>
          <a:xfrm>
            <a:off x="227075" y="1124275"/>
            <a:ext cx="26502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ICSP to program microprocessor</a:t>
            </a:r>
            <a:endParaRPr sz="1400"/>
          </a:p>
          <a:p>
            <a:pPr indent="-317500" lvl="0" marL="457200" rtl="0" algn="l">
              <a:lnSpc>
                <a:spcPct val="100000"/>
              </a:lnSpc>
              <a:spcBef>
                <a:spcPts val="1000"/>
              </a:spcBef>
              <a:spcAft>
                <a:spcPts val="0"/>
              </a:spcAft>
              <a:buSzPts val="1400"/>
              <a:buChar char="●"/>
            </a:pPr>
            <a:r>
              <a:rPr lang="en" sz="1400"/>
              <a:t>16 MHz clock</a:t>
            </a:r>
            <a:endParaRPr sz="1400"/>
          </a:p>
          <a:p>
            <a:pPr indent="-317500" lvl="0" marL="457200" rtl="0" algn="l">
              <a:lnSpc>
                <a:spcPct val="100000"/>
              </a:lnSpc>
              <a:spcBef>
                <a:spcPts val="1000"/>
              </a:spcBef>
              <a:spcAft>
                <a:spcPts val="0"/>
              </a:spcAft>
              <a:buSzPts val="1400"/>
              <a:buChar char="●"/>
            </a:pPr>
            <a:r>
              <a:rPr lang="en" sz="1400"/>
              <a:t>Reset Button is active low</a:t>
            </a:r>
            <a:endParaRPr sz="1400"/>
          </a:p>
          <a:p>
            <a:pPr indent="-317500" lvl="0" marL="457200" rtl="0" algn="l">
              <a:lnSpc>
                <a:spcPct val="100000"/>
              </a:lnSpc>
              <a:spcBef>
                <a:spcPts val="1000"/>
              </a:spcBef>
              <a:spcAft>
                <a:spcPts val="0"/>
              </a:spcAft>
              <a:buSzPts val="1400"/>
              <a:buChar char="●"/>
            </a:pPr>
            <a:r>
              <a:rPr lang="en" sz="1400"/>
              <a:t>Decoupling capacitors on power pins</a:t>
            </a:r>
            <a:endParaRPr sz="1400"/>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pic>
        <p:nvPicPr>
          <p:cNvPr id="262" name="Google Shape;262;p37"/>
          <p:cNvPicPr preferRelativeResize="0"/>
          <p:nvPr/>
        </p:nvPicPr>
        <p:blipFill>
          <a:blip r:embed="rId3">
            <a:alphaModFix/>
          </a:blip>
          <a:stretch>
            <a:fillRect/>
          </a:stretch>
        </p:blipFill>
        <p:spPr>
          <a:xfrm>
            <a:off x="3171300" y="1124275"/>
            <a:ext cx="5660999" cy="304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 Converter</a:t>
            </a:r>
            <a:endParaRPr/>
          </a:p>
        </p:txBody>
      </p:sp>
      <p:sp>
        <p:nvSpPr>
          <p:cNvPr id="268" name="Google Shape;268;p38"/>
          <p:cNvSpPr txBox="1"/>
          <p:nvPr>
            <p:ph idx="1" type="body"/>
          </p:nvPr>
        </p:nvSpPr>
        <p:spPr>
          <a:xfrm>
            <a:off x="311700" y="1152475"/>
            <a:ext cx="30735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Measures voltage from load cells and sends it to microcontroller to measure weight</a:t>
            </a:r>
            <a:endParaRPr sz="1400"/>
          </a:p>
          <a:p>
            <a:pPr indent="-317500" lvl="0" marL="457200" rtl="0" algn="l">
              <a:lnSpc>
                <a:spcPct val="100000"/>
              </a:lnSpc>
              <a:spcBef>
                <a:spcPts val="1000"/>
              </a:spcBef>
              <a:spcAft>
                <a:spcPts val="0"/>
              </a:spcAft>
              <a:buSzPts val="1400"/>
              <a:buChar char="●"/>
            </a:pPr>
            <a:r>
              <a:rPr lang="en" sz="1400"/>
              <a:t>HX711 provides serial interface for data retrieval via two control pins:</a:t>
            </a:r>
            <a:endParaRPr sz="1400"/>
          </a:p>
          <a:p>
            <a:pPr indent="-317500" lvl="1" marL="914400" rtl="0" algn="l">
              <a:lnSpc>
                <a:spcPct val="100000"/>
              </a:lnSpc>
              <a:spcBef>
                <a:spcPts val="1000"/>
              </a:spcBef>
              <a:spcAft>
                <a:spcPts val="0"/>
              </a:spcAft>
              <a:buSzPts val="1400"/>
              <a:buChar char="○"/>
            </a:pPr>
            <a:r>
              <a:rPr lang="en"/>
              <a:t>Clock line</a:t>
            </a:r>
            <a:endParaRPr/>
          </a:p>
          <a:p>
            <a:pPr indent="-317500" lvl="1" marL="914400" rtl="0" algn="l">
              <a:lnSpc>
                <a:spcPct val="100000"/>
              </a:lnSpc>
              <a:spcBef>
                <a:spcPts val="1000"/>
              </a:spcBef>
              <a:spcAft>
                <a:spcPts val="0"/>
              </a:spcAft>
              <a:buSzPts val="1400"/>
              <a:buChar char="○"/>
            </a:pPr>
            <a:r>
              <a:rPr lang="en"/>
              <a:t>Data line</a:t>
            </a:r>
            <a:endParaRPr/>
          </a:p>
          <a:p>
            <a:pPr indent="0" lvl="0" marL="0" rtl="0" algn="l">
              <a:spcBef>
                <a:spcPts val="1000"/>
              </a:spcBef>
              <a:spcAft>
                <a:spcPts val="1600"/>
              </a:spcAft>
              <a:buNone/>
            </a:pPr>
            <a:r>
              <a:t/>
            </a:r>
            <a:endParaRPr/>
          </a:p>
        </p:txBody>
      </p:sp>
      <p:pic>
        <p:nvPicPr>
          <p:cNvPr id="269" name="Google Shape;269;p38"/>
          <p:cNvPicPr preferRelativeResize="0"/>
          <p:nvPr/>
        </p:nvPicPr>
        <p:blipFill>
          <a:blip r:embed="rId3">
            <a:alphaModFix/>
          </a:blip>
          <a:stretch>
            <a:fillRect/>
          </a:stretch>
        </p:blipFill>
        <p:spPr>
          <a:xfrm>
            <a:off x="3902300" y="1152475"/>
            <a:ext cx="4431100" cy="2996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Cell Configuration</a:t>
            </a:r>
            <a:endParaRPr/>
          </a:p>
        </p:txBody>
      </p:sp>
      <p:sp>
        <p:nvSpPr>
          <p:cNvPr id="275" name="Google Shape;275;p39"/>
          <p:cNvSpPr txBox="1"/>
          <p:nvPr>
            <p:ph idx="1" type="body"/>
          </p:nvPr>
        </p:nvSpPr>
        <p:spPr>
          <a:xfrm>
            <a:off x="311700" y="1152475"/>
            <a:ext cx="3015000" cy="1433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4 half bridge load cells will solder to wire pads on board for more reliable connection</a:t>
            </a:r>
            <a:endParaRPr sz="1400"/>
          </a:p>
          <a:p>
            <a:pPr indent="-317500" lvl="0" marL="457200" marR="0" rtl="0" algn="l">
              <a:lnSpc>
                <a:spcPct val="100000"/>
              </a:lnSpc>
              <a:spcBef>
                <a:spcPts val="1000"/>
              </a:spcBef>
              <a:spcAft>
                <a:spcPts val="0"/>
              </a:spcAft>
              <a:buClr>
                <a:schemeClr val="accent3"/>
              </a:buClr>
              <a:buSzPts val="1400"/>
              <a:buFont typeface="Average"/>
              <a:buChar char="●"/>
            </a:pPr>
            <a:r>
              <a:rPr lang="en" sz="1400"/>
              <a:t>Connected in series</a:t>
            </a:r>
            <a:endParaRPr sz="1400"/>
          </a:p>
          <a:p>
            <a:pPr indent="0" lvl="0" marL="0" rtl="0" algn="l">
              <a:spcBef>
                <a:spcPts val="1000"/>
              </a:spcBef>
              <a:spcAft>
                <a:spcPts val="1600"/>
              </a:spcAft>
              <a:buNone/>
            </a:pPr>
            <a:r>
              <a:t/>
            </a:r>
            <a:endParaRPr/>
          </a:p>
        </p:txBody>
      </p:sp>
      <p:pic>
        <p:nvPicPr>
          <p:cNvPr id="276" name="Google Shape;276;p39"/>
          <p:cNvPicPr preferRelativeResize="0"/>
          <p:nvPr/>
        </p:nvPicPr>
        <p:blipFill>
          <a:blip r:embed="rId3">
            <a:alphaModFix/>
          </a:blip>
          <a:stretch>
            <a:fillRect/>
          </a:stretch>
        </p:blipFill>
        <p:spPr>
          <a:xfrm>
            <a:off x="6846750" y="1017725"/>
            <a:ext cx="1727578" cy="3835100"/>
          </a:xfrm>
          <a:prstGeom prst="rect">
            <a:avLst/>
          </a:prstGeom>
          <a:noFill/>
          <a:ln>
            <a:noFill/>
          </a:ln>
        </p:spPr>
      </p:pic>
      <p:pic>
        <p:nvPicPr>
          <p:cNvPr id="277" name="Google Shape;277;p39"/>
          <p:cNvPicPr preferRelativeResize="0"/>
          <p:nvPr/>
        </p:nvPicPr>
        <p:blipFill>
          <a:blip r:embed="rId4">
            <a:alphaModFix/>
          </a:blip>
          <a:stretch>
            <a:fillRect/>
          </a:stretch>
        </p:blipFill>
        <p:spPr>
          <a:xfrm>
            <a:off x="3714175" y="1017725"/>
            <a:ext cx="3014999" cy="2141225"/>
          </a:xfrm>
          <a:prstGeom prst="rect">
            <a:avLst/>
          </a:prstGeom>
          <a:noFill/>
          <a:ln>
            <a:noFill/>
          </a:ln>
        </p:spPr>
      </p:pic>
      <p:pic>
        <p:nvPicPr>
          <p:cNvPr id="278" name="Google Shape;278;p39"/>
          <p:cNvPicPr preferRelativeResize="0"/>
          <p:nvPr/>
        </p:nvPicPr>
        <p:blipFill rotWithShape="1">
          <a:blip r:embed="rId5">
            <a:alphaModFix/>
          </a:blip>
          <a:srcRect b="14753" l="2672" r="13827" t="7721"/>
          <a:stretch/>
        </p:blipFill>
        <p:spPr>
          <a:xfrm>
            <a:off x="2689300" y="3260750"/>
            <a:ext cx="4039875" cy="159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Wireless Connection</a:t>
            </a:r>
            <a:endParaRPr/>
          </a:p>
        </p:txBody>
      </p:sp>
      <p:sp>
        <p:nvSpPr>
          <p:cNvPr id="284" name="Google Shape;284;p40"/>
          <p:cNvSpPr txBox="1"/>
          <p:nvPr>
            <p:ph idx="1" type="body"/>
          </p:nvPr>
        </p:nvSpPr>
        <p:spPr>
          <a:xfrm>
            <a:off x="311700" y="1152475"/>
            <a:ext cx="35571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ESP8266 ESP-01 Wifi Module </a:t>
            </a:r>
            <a:endParaRPr sz="1400"/>
          </a:p>
          <a:p>
            <a:pPr indent="-317500" lvl="0" marL="457200" rtl="0" algn="l">
              <a:lnSpc>
                <a:spcPct val="100000"/>
              </a:lnSpc>
              <a:spcBef>
                <a:spcPts val="1000"/>
              </a:spcBef>
              <a:spcAft>
                <a:spcPts val="0"/>
              </a:spcAft>
              <a:buSzPts val="1400"/>
              <a:buChar char="●"/>
            </a:pPr>
            <a:r>
              <a:rPr lang="en" sz="1400"/>
              <a:t>Powered by 3.3V </a:t>
            </a:r>
            <a:endParaRPr sz="1400"/>
          </a:p>
          <a:p>
            <a:pPr indent="-317500" lvl="0" marL="457200" rtl="0" algn="l">
              <a:lnSpc>
                <a:spcPct val="100000"/>
              </a:lnSpc>
              <a:spcBef>
                <a:spcPts val="1000"/>
              </a:spcBef>
              <a:spcAft>
                <a:spcPts val="0"/>
              </a:spcAft>
              <a:buSzPts val="1400"/>
              <a:buChar char="●"/>
            </a:pPr>
            <a:r>
              <a:rPr lang="en" sz="1400"/>
              <a:t>Pull up resistors for Reset and Chip Enable pins</a:t>
            </a:r>
            <a:endParaRPr sz="1400"/>
          </a:p>
          <a:p>
            <a:pPr indent="-317500" lvl="0" marL="457200" rtl="0" algn="l">
              <a:lnSpc>
                <a:spcPct val="100000"/>
              </a:lnSpc>
              <a:spcBef>
                <a:spcPts val="1000"/>
              </a:spcBef>
              <a:spcAft>
                <a:spcPts val="0"/>
              </a:spcAft>
              <a:buSzPts val="1400"/>
              <a:buChar char="●"/>
            </a:pPr>
            <a:r>
              <a:rPr lang="en" sz="1400"/>
              <a:t>Connects to ATMEGA through UART at a baud rate of 9600 on pins 6 and 7</a:t>
            </a:r>
            <a:endParaRPr sz="1400"/>
          </a:p>
          <a:p>
            <a:pPr indent="-317500" lvl="0" marL="457200" rtl="0" algn="l">
              <a:lnSpc>
                <a:spcPct val="100000"/>
              </a:lnSpc>
              <a:spcBef>
                <a:spcPts val="1000"/>
              </a:spcBef>
              <a:spcAft>
                <a:spcPts val="0"/>
              </a:spcAft>
              <a:buSzPts val="1400"/>
              <a:buChar char="●"/>
            </a:pPr>
            <a:r>
              <a:rPr lang="en" sz="1400"/>
              <a:t>Communicates with ATMEGA using SoftwareSerial open source library</a:t>
            </a:r>
            <a:endParaRPr sz="1400"/>
          </a:p>
          <a:p>
            <a:pPr indent="0" lvl="0" marL="0" rtl="0" algn="l">
              <a:spcBef>
                <a:spcPts val="1000"/>
              </a:spcBef>
              <a:spcAft>
                <a:spcPts val="1600"/>
              </a:spcAft>
              <a:buNone/>
            </a:pPr>
            <a:r>
              <a:t/>
            </a:r>
            <a:endParaRPr/>
          </a:p>
        </p:txBody>
      </p:sp>
      <p:pic>
        <p:nvPicPr>
          <p:cNvPr id="285" name="Google Shape;285;p40"/>
          <p:cNvPicPr preferRelativeResize="0"/>
          <p:nvPr/>
        </p:nvPicPr>
        <p:blipFill>
          <a:blip r:embed="rId3">
            <a:alphaModFix/>
          </a:blip>
          <a:stretch>
            <a:fillRect/>
          </a:stretch>
        </p:blipFill>
        <p:spPr>
          <a:xfrm>
            <a:off x="4591350" y="1017725"/>
            <a:ext cx="3557075" cy="282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a:t>
            </a:r>
            <a:endParaRPr/>
          </a:p>
        </p:txBody>
      </p:sp>
      <p:sp>
        <p:nvSpPr>
          <p:cNvPr id="291" name="Google Shape;291;p41"/>
          <p:cNvSpPr txBox="1"/>
          <p:nvPr>
            <p:ph idx="1" type="body"/>
          </p:nvPr>
        </p:nvSpPr>
        <p:spPr>
          <a:xfrm>
            <a:off x="311700" y="1152475"/>
            <a:ext cx="31581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P</a:t>
            </a:r>
            <a:r>
              <a:rPr lang="en" sz="1400"/>
              <a:t>ower to be received from 4 AAA batteries attached to a switched case</a:t>
            </a:r>
            <a:endParaRPr sz="1400"/>
          </a:p>
          <a:p>
            <a:pPr indent="-317500" lvl="0" marL="457200" rtl="0" algn="l">
              <a:lnSpc>
                <a:spcPct val="100000"/>
              </a:lnSpc>
              <a:spcBef>
                <a:spcPts val="1000"/>
              </a:spcBef>
              <a:spcAft>
                <a:spcPts val="0"/>
              </a:spcAft>
              <a:buSzPts val="1400"/>
              <a:buChar char="●"/>
            </a:pPr>
            <a:r>
              <a:rPr lang="en" sz="1400"/>
              <a:t>5V regulator to power microcontroller and HX711 (ADC)</a:t>
            </a:r>
            <a:endParaRPr sz="1400"/>
          </a:p>
          <a:p>
            <a:pPr indent="-317500" lvl="0" marL="457200" rtl="0" algn="l">
              <a:lnSpc>
                <a:spcPct val="100000"/>
              </a:lnSpc>
              <a:spcBef>
                <a:spcPts val="1000"/>
              </a:spcBef>
              <a:spcAft>
                <a:spcPts val="0"/>
              </a:spcAft>
              <a:buSzPts val="1400"/>
              <a:buChar char="●"/>
            </a:pPr>
            <a:r>
              <a:rPr lang="en" sz="1400"/>
              <a:t>3.3V regulator to power Wifi Module</a:t>
            </a:r>
            <a:endParaRPr sz="1400"/>
          </a:p>
          <a:p>
            <a:pPr indent="-317500" lvl="0" marL="457200" rtl="0" algn="l">
              <a:lnSpc>
                <a:spcPct val="100000"/>
              </a:lnSpc>
              <a:spcBef>
                <a:spcPts val="1000"/>
              </a:spcBef>
              <a:spcAft>
                <a:spcPts val="0"/>
              </a:spcAft>
              <a:buSzPts val="1400"/>
              <a:buChar char="●"/>
            </a:pPr>
            <a:r>
              <a:rPr lang="en" sz="1400"/>
              <a:t>Decoupling Capacitors are placed in the design to smooth out noise prevent interference</a:t>
            </a:r>
            <a:endParaRPr sz="1400"/>
          </a:p>
          <a:p>
            <a:pPr indent="0" lvl="0" marL="457200" rtl="0" algn="l">
              <a:spcBef>
                <a:spcPts val="10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2" name="Google Shape;292;p41"/>
          <p:cNvPicPr preferRelativeResize="0"/>
          <p:nvPr/>
        </p:nvPicPr>
        <p:blipFill rotWithShape="1">
          <a:blip r:embed="rId3">
            <a:alphaModFix/>
          </a:blip>
          <a:srcRect b="940" l="0" r="0" t="1126"/>
          <a:stretch/>
        </p:blipFill>
        <p:spPr>
          <a:xfrm>
            <a:off x="4374950" y="1017725"/>
            <a:ext cx="4022025" cy="386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RecipeTop?</a:t>
            </a:r>
            <a:endParaRPr/>
          </a:p>
        </p:txBody>
      </p:sp>
      <p:sp>
        <p:nvSpPr>
          <p:cNvPr id="75" name="Google Shape;75;p15"/>
          <p:cNvSpPr txBox="1"/>
          <p:nvPr>
            <p:ph idx="1" type="body"/>
          </p:nvPr>
        </p:nvSpPr>
        <p:spPr>
          <a:xfrm>
            <a:off x="311700" y="1152475"/>
            <a:ext cx="375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interactive countertop and recipe preparation assistant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76" name="Google Shape;76;p15"/>
          <p:cNvPicPr preferRelativeResize="0"/>
          <p:nvPr/>
        </p:nvPicPr>
        <p:blipFill>
          <a:blip r:embed="rId3">
            <a:alphaModFix/>
          </a:blip>
          <a:stretch>
            <a:fillRect/>
          </a:stretch>
        </p:blipFill>
        <p:spPr>
          <a:xfrm>
            <a:off x="311700" y="2435257"/>
            <a:ext cx="3756000" cy="1288094"/>
          </a:xfrm>
          <a:prstGeom prst="rect">
            <a:avLst/>
          </a:prstGeom>
          <a:noFill/>
          <a:ln>
            <a:noFill/>
          </a:ln>
        </p:spPr>
      </p:pic>
      <p:pic>
        <p:nvPicPr>
          <p:cNvPr id="77" name="Google Shape;77;p15"/>
          <p:cNvPicPr preferRelativeResize="0"/>
          <p:nvPr/>
        </p:nvPicPr>
        <p:blipFill rotWithShape="1">
          <a:blip r:embed="rId4">
            <a:alphaModFix/>
          </a:blip>
          <a:srcRect b="21534" l="23178" r="24142" t="23305"/>
          <a:stretch/>
        </p:blipFill>
        <p:spPr>
          <a:xfrm>
            <a:off x="4218900" y="1136625"/>
            <a:ext cx="4613401" cy="34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a:t>
            </a:r>
            <a:endParaRPr/>
          </a:p>
        </p:txBody>
      </p:sp>
      <p:sp>
        <p:nvSpPr>
          <p:cNvPr id="298" name="Google Shape;298;p42"/>
          <p:cNvSpPr txBox="1"/>
          <p:nvPr>
            <p:ph idx="1" type="body"/>
          </p:nvPr>
        </p:nvSpPr>
        <p:spPr>
          <a:xfrm>
            <a:off x="311700" y="1149150"/>
            <a:ext cx="37974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Created in Eagle</a:t>
            </a:r>
            <a:endParaRPr sz="1400"/>
          </a:p>
          <a:p>
            <a:pPr indent="-317500" lvl="0" marL="457200" rtl="0" algn="l">
              <a:lnSpc>
                <a:spcPct val="100000"/>
              </a:lnSpc>
              <a:spcBef>
                <a:spcPts val="1000"/>
              </a:spcBef>
              <a:spcAft>
                <a:spcPts val="0"/>
              </a:spcAft>
              <a:buSzPts val="1400"/>
              <a:buChar char="●"/>
            </a:pPr>
            <a:r>
              <a:rPr lang="en" sz="1400"/>
              <a:t>60.63mm x 71.10mm</a:t>
            </a:r>
            <a:endParaRPr sz="1400"/>
          </a:p>
          <a:p>
            <a:pPr indent="-317500" lvl="0" marL="457200" rtl="0" algn="l">
              <a:lnSpc>
                <a:spcPct val="100000"/>
              </a:lnSpc>
              <a:spcBef>
                <a:spcPts val="1000"/>
              </a:spcBef>
              <a:spcAft>
                <a:spcPts val="0"/>
              </a:spcAft>
              <a:buSzPts val="1400"/>
              <a:buChar char="●"/>
            </a:pPr>
            <a:r>
              <a:rPr lang="en" sz="1400"/>
              <a:t>Microcontroller is centered in board design</a:t>
            </a:r>
            <a:endParaRPr sz="1400"/>
          </a:p>
          <a:p>
            <a:pPr indent="-317500" lvl="0" marL="457200" rtl="0" algn="l">
              <a:lnSpc>
                <a:spcPct val="100000"/>
              </a:lnSpc>
              <a:spcBef>
                <a:spcPts val="1000"/>
              </a:spcBef>
              <a:spcAft>
                <a:spcPts val="0"/>
              </a:spcAft>
              <a:buSzPts val="1400"/>
              <a:buChar char="●"/>
            </a:pPr>
            <a:r>
              <a:rPr lang="en" sz="1400"/>
              <a:t>Surface mount wire pads for four 3-wire load cells</a:t>
            </a:r>
            <a:endParaRPr sz="1400"/>
          </a:p>
          <a:p>
            <a:pPr indent="-317500" lvl="0" marL="457200" rtl="0" algn="l">
              <a:lnSpc>
                <a:spcPct val="100000"/>
              </a:lnSpc>
              <a:spcBef>
                <a:spcPts val="1000"/>
              </a:spcBef>
              <a:spcAft>
                <a:spcPts val="0"/>
              </a:spcAft>
              <a:buSzPts val="1400"/>
              <a:buChar char="●"/>
            </a:pPr>
            <a:r>
              <a:rPr lang="en" sz="1400"/>
              <a:t>ICSP, programmer and testing points for quick troubleshooting and code upload</a:t>
            </a:r>
            <a:endParaRPr sz="1400"/>
          </a:p>
          <a:p>
            <a:pPr indent="-317500" lvl="0" marL="457200" rtl="0" algn="l">
              <a:lnSpc>
                <a:spcPct val="100000"/>
              </a:lnSpc>
              <a:spcBef>
                <a:spcPts val="1000"/>
              </a:spcBef>
              <a:spcAft>
                <a:spcPts val="1000"/>
              </a:spcAft>
              <a:buSzPts val="1400"/>
              <a:buChar char="●"/>
            </a:pPr>
            <a:r>
              <a:rPr lang="en" sz="1400"/>
              <a:t>Multiple vias to have an even ground plane everywhere and for heat dissipation purposes</a:t>
            </a:r>
            <a:endParaRPr sz="1400"/>
          </a:p>
        </p:txBody>
      </p:sp>
      <p:pic>
        <p:nvPicPr>
          <p:cNvPr id="299" name="Google Shape;299;p42"/>
          <p:cNvPicPr preferRelativeResize="0"/>
          <p:nvPr/>
        </p:nvPicPr>
        <p:blipFill rotWithShape="1">
          <a:blip r:embed="rId3">
            <a:alphaModFix/>
          </a:blip>
          <a:srcRect b="3457" l="16750" r="16247" t="1295"/>
          <a:stretch/>
        </p:blipFill>
        <p:spPr>
          <a:xfrm>
            <a:off x="4423700" y="0"/>
            <a:ext cx="47203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Challenges</a:t>
            </a:r>
            <a:endParaRPr/>
          </a:p>
        </p:txBody>
      </p:sp>
      <p:sp>
        <p:nvSpPr>
          <p:cNvPr id="305" name="Google Shape;30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Soldering efficiency</a:t>
            </a:r>
            <a:endParaRPr/>
          </a:p>
          <a:p>
            <a:pPr indent="-342900" lvl="0" marL="457200" rtl="0" algn="l">
              <a:spcBef>
                <a:spcPts val="0"/>
              </a:spcBef>
              <a:spcAft>
                <a:spcPts val="0"/>
              </a:spcAft>
              <a:buSzPts val="1800"/>
              <a:buChar char="●"/>
            </a:pPr>
            <a:r>
              <a:rPr lang="en"/>
              <a:t>Component assembly</a:t>
            </a:r>
            <a:endParaRPr/>
          </a:p>
          <a:p>
            <a:pPr indent="-317500" lvl="1" marL="914400" rtl="0" algn="l">
              <a:spcBef>
                <a:spcPts val="0"/>
              </a:spcBef>
              <a:spcAft>
                <a:spcPts val="0"/>
              </a:spcAft>
              <a:buSzPts val="1400"/>
              <a:buChar char="○"/>
            </a:pPr>
            <a:r>
              <a:rPr lang="en"/>
              <a:t>Inventory</a:t>
            </a:r>
            <a:endParaRPr/>
          </a:p>
          <a:p>
            <a:pPr indent="-317500" lvl="1" marL="914400" rtl="0" algn="l">
              <a:spcBef>
                <a:spcPts val="0"/>
              </a:spcBef>
              <a:spcAft>
                <a:spcPts val="0"/>
              </a:spcAft>
              <a:buSzPts val="1400"/>
              <a:buChar char="○"/>
            </a:pPr>
            <a:r>
              <a:rPr lang="en"/>
              <a:t>Organization</a:t>
            </a:r>
            <a:endParaRPr/>
          </a:p>
          <a:p>
            <a:pPr indent="-342900" lvl="0" marL="457200" rtl="0" algn="l">
              <a:spcBef>
                <a:spcPts val="0"/>
              </a:spcBef>
              <a:spcAft>
                <a:spcPts val="0"/>
              </a:spcAft>
              <a:buSzPts val="1800"/>
              <a:buChar char="●"/>
            </a:pPr>
            <a:r>
              <a:rPr lang="en"/>
              <a:t>Gera’s laptop....</a:t>
            </a:r>
            <a:endParaRPr/>
          </a:p>
          <a:p>
            <a:pPr indent="-342900" lvl="0" marL="457200" rtl="0" algn="l">
              <a:spcBef>
                <a:spcPts val="0"/>
              </a:spcBef>
              <a:spcAft>
                <a:spcPts val="0"/>
              </a:spcAft>
              <a:buSzPts val="1800"/>
              <a:buChar char="●"/>
            </a:pPr>
            <a:r>
              <a:rPr lang="en"/>
              <a:t>Datasheets - component orientation</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Approach</a:t>
            </a:r>
            <a:endParaRPr/>
          </a:p>
        </p:txBody>
      </p:sp>
      <p:sp>
        <p:nvSpPr>
          <p:cNvPr id="311" name="Google Shape;311;p44"/>
          <p:cNvSpPr txBox="1"/>
          <p:nvPr>
            <p:ph idx="1" type="body"/>
          </p:nvPr>
        </p:nvSpPr>
        <p:spPr>
          <a:xfrm>
            <a:off x="311700" y="1152475"/>
            <a:ext cx="4915200" cy="347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Front-end: HTML5, CSS3, Javascript, </a:t>
            </a:r>
            <a:r>
              <a:rPr lang="en"/>
              <a:t>Materialize</a:t>
            </a:r>
            <a:endParaRPr/>
          </a:p>
          <a:p>
            <a:pPr indent="-342900" lvl="0" marL="457200" rtl="0" algn="l">
              <a:spcBef>
                <a:spcPts val="0"/>
              </a:spcBef>
              <a:spcAft>
                <a:spcPts val="0"/>
              </a:spcAft>
              <a:buSzPts val="1800"/>
              <a:buChar char="●"/>
            </a:pPr>
            <a:r>
              <a:rPr lang="en"/>
              <a:t>Back-end: Django</a:t>
            </a:r>
            <a:endParaRPr/>
          </a:p>
          <a:p>
            <a:pPr indent="-342900" lvl="0" marL="457200" rtl="0" algn="l">
              <a:spcBef>
                <a:spcPts val="0"/>
              </a:spcBef>
              <a:spcAft>
                <a:spcPts val="0"/>
              </a:spcAft>
              <a:buSzPts val="1800"/>
              <a:buChar char="●"/>
            </a:pPr>
            <a:r>
              <a:rPr lang="en"/>
              <a:t>Design UI for a counter-top</a:t>
            </a:r>
            <a:endParaRPr/>
          </a:p>
          <a:p>
            <a:pPr indent="-342900" lvl="0" marL="457200" rtl="0" algn="l">
              <a:spcBef>
                <a:spcPts val="0"/>
              </a:spcBef>
              <a:spcAft>
                <a:spcPts val="0"/>
              </a:spcAft>
              <a:buSzPts val="1800"/>
              <a:buChar char="●"/>
            </a:pPr>
            <a:r>
              <a:rPr lang="en"/>
              <a:t>Similar to tablets/phones but on a bigger scale</a:t>
            </a:r>
            <a:endParaRPr/>
          </a:p>
          <a:p>
            <a:pPr indent="-342900" lvl="0" marL="457200" rtl="0" algn="l">
              <a:spcBef>
                <a:spcPts val="0"/>
              </a:spcBef>
              <a:spcAft>
                <a:spcPts val="0"/>
              </a:spcAft>
              <a:buSzPts val="1800"/>
              <a:buChar char="●"/>
            </a:pPr>
            <a:r>
              <a:rPr lang="en"/>
              <a:t>Hardware </a:t>
            </a:r>
            <a:r>
              <a:rPr lang="en"/>
              <a:t>independence</a:t>
            </a:r>
            <a:endParaRPr/>
          </a:p>
        </p:txBody>
      </p:sp>
      <p:pic>
        <p:nvPicPr>
          <p:cNvPr id="312" name="Google Shape;312;p44"/>
          <p:cNvPicPr preferRelativeResize="0"/>
          <p:nvPr/>
        </p:nvPicPr>
        <p:blipFill>
          <a:blip r:embed="rId3">
            <a:alphaModFix/>
          </a:blip>
          <a:stretch>
            <a:fillRect/>
          </a:stretch>
        </p:blipFill>
        <p:spPr>
          <a:xfrm>
            <a:off x="5457413" y="445025"/>
            <a:ext cx="3278945" cy="2271975"/>
          </a:xfrm>
          <a:prstGeom prst="rect">
            <a:avLst/>
          </a:prstGeom>
          <a:noFill/>
          <a:ln>
            <a:noFill/>
          </a:ln>
        </p:spPr>
      </p:pic>
      <p:pic>
        <p:nvPicPr>
          <p:cNvPr id="313" name="Google Shape;313;p44"/>
          <p:cNvPicPr preferRelativeResize="0"/>
          <p:nvPr/>
        </p:nvPicPr>
        <p:blipFill>
          <a:blip r:embed="rId4">
            <a:alphaModFix/>
          </a:blip>
          <a:stretch>
            <a:fillRect/>
          </a:stretch>
        </p:blipFill>
        <p:spPr>
          <a:xfrm>
            <a:off x="4846225" y="2990598"/>
            <a:ext cx="3733600" cy="2032728"/>
          </a:xfrm>
          <a:prstGeom prst="rect">
            <a:avLst/>
          </a:prstGeom>
          <a:noFill/>
          <a:ln>
            <a:noFill/>
          </a:ln>
        </p:spPr>
      </p:pic>
      <p:sp>
        <p:nvSpPr>
          <p:cNvPr id="314" name="Google Shape;314;p44"/>
          <p:cNvSpPr txBox="1"/>
          <p:nvPr/>
        </p:nvSpPr>
        <p:spPr>
          <a:xfrm>
            <a:off x="4946025" y="3356900"/>
            <a:ext cx="2905500" cy="1579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a:t>
            </a:r>
            <a:endParaRPr>
              <a:latin typeface="Average"/>
              <a:ea typeface="Average"/>
              <a:cs typeface="Average"/>
              <a:sym typeface="Averag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Stack Choice</a:t>
            </a:r>
            <a:endParaRPr/>
          </a:p>
        </p:txBody>
      </p:sp>
      <p:pic>
        <p:nvPicPr>
          <p:cNvPr id="320" name="Google Shape;320;p45"/>
          <p:cNvPicPr preferRelativeResize="0"/>
          <p:nvPr/>
        </p:nvPicPr>
        <p:blipFill>
          <a:blip r:embed="rId3">
            <a:alphaModFix/>
          </a:blip>
          <a:stretch>
            <a:fillRect/>
          </a:stretch>
        </p:blipFill>
        <p:spPr>
          <a:xfrm>
            <a:off x="449837" y="1680325"/>
            <a:ext cx="8244325" cy="2676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Memory Optimizations: Naive Approach</a:t>
            </a:r>
            <a:endParaRPr/>
          </a:p>
        </p:txBody>
      </p:sp>
      <p:sp>
        <p:nvSpPr>
          <p:cNvPr id="326" name="Google Shape;326;p46"/>
          <p:cNvSpPr txBox="1"/>
          <p:nvPr>
            <p:ph idx="1" type="body"/>
          </p:nvPr>
        </p:nvSpPr>
        <p:spPr>
          <a:xfrm>
            <a:off x="311700" y="1152475"/>
            <a:ext cx="7943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Naive approach is multiplicative in memory O(#recipes*#ingredients*...)</a:t>
            </a:r>
            <a:endParaRPr/>
          </a:p>
        </p:txBody>
      </p:sp>
      <p:pic>
        <p:nvPicPr>
          <p:cNvPr id="327" name="Google Shape;327;p46"/>
          <p:cNvPicPr preferRelativeResize="0"/>
          <p:nvPr/>
        </p:nvPicPr>
        <p:blipFill>
          <a:blip r:embed="rId3">
            <a:alphaModFix/>
          </a:blip>
          <a:stretch>
            <a:fillRect/>
          </a:stretch>
        </p:blipFill>
        <p:spPr>
          <a:xfrm>
            <a:off x="920575" y="1934600"/>
            <a:ext cx="7302851" cy="2789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Optimized Approach</a:t>
            </a:r>
            <a:endParaRPr/>
          </a:p>
        </p:txBody>
      </p:sp>
      <p:sp>
        <p:nvSpPr>
          <p:cNvPr id="333" name="Google Shape;333;p47"/>
          <p:cNvSpPr txBox="1"/>
          <p:nvPr>
            <p:ph idx="1" type="body"/>
          </p:nvPr>
        </p:nvSpPr>
        <p:spPr>
          <a:xfrm>
            <a:off x="287350" y="1152475"/>
            <a:ext cx="85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Optimized approach is linear in memory: O(#recipes+#ingredients+...)</a:t>
            </a:r>
            <a:endParaRPr/>
          </a:p>
        </p:txBody>
      </p:sp>
      <p:pic>
        <p:nvPicPr>
          <p:cNvPr id="334" name="Google Shape;334;p47"/>
          <p:cNvPicPr preferRelativeResize="0"/>
          <p:nvPr/>
        </p:nvPicPr>
        <p:blipFill>
          <a:blip r:embed="rId3">
            <a:alphaModFix/>
          </a:blip>
          <a:stretch>
            <a:fillRect/>
          </a:stretch>
        </p:blipFill>
        <p:spPr>
          <a:xfrm>
            <a:off x="395638" y="2030425"/>
            <a:ext cx="8352724" cy="2726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50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a:t>
            </a:r>
            <a:endParaRPr/>
          </a:p>
        </p:txBody>
      </p:sp>
      <p:pic>
        <p:nvPicPr>
          <p:cNvPr id="340" name="Google Shape;340;p48"/>
          <p:cNvPicPr preferRelativeResize="0"/>
          <p:nvPr/>
        </p:nvPicPr>
        <p:blipFill>
          <a:blip r:embed="rId3">
            <a:alphaModFix/>
          </a:blip>
          <a:stretch>
            <a:fillRect/>
          </a:stretch>
        </p:blipFill>
        <p:spPr>
          <a:xfrm>
            <a:off x="1663477" y="622775"/>
            <a:ext cx="5817048" cy="434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311700" y="27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Class Diagram</a:t>
            </a:r>
            <a:endParaRPr/>
          </a:p>
        </p:txBody>
      </p:sp>
      <p:pic>
        <p:nvPicPr>
          <p:cNvPr id="346" name="Google Shape;346;p49"/>
          <p:cNvPicPr preferRelativeResize="0"/>
          <p:nvPr/>
        </p:nvPicPr>
        <p:blipFill>
          <a:blip r:embed="rId3">
            <a:alphaModFix/>
          </a:blip>
          <a:stretch>
            <a:fillRect/>
          </a:stretch>
        </p:blipFill>
        <p:spPr>
          <a:xfrm>
            <a:off x="376200" y="855463"/>
            <a:ext cx="3846790" cy="1756450"/>
          </a:xfrm>
          <a:prstGeom prst="rect">
            <a:avLst/>
          </a:prstGeom>
          <a:noFill/>
          <a:ln>
            <a:noFill/>
          </a:ln>
        </p:spPr>
      </p:pic>
      <p:pic>
        <p:nvPicPr>
          <p:cNvPr id="347" name="Google Shape;347;p49"/>
          <p:cNvPicPr preferRelativeResize="0"/>
          <p:nvPr/>
        </p:nvPicPr>
        <p:blipFill rotWithShape="1">
          <a:blip r:embed="rId4">
            <a:alphaModFix/>
          </a:blip>
          <a:srcRect b="2092" l="0" r="0" t="1919"/>
          <a:stretch/>
        </p:blipFill>
        <p:spPr>
          <a:xfrm>
            <a:off x="376200" y="2578625"/>
            <a:ext cx="3846800" cy="1640975"/>
          </a:xfrm>
          <a:prstGeom prst="rect">
            <a:avLst/>
          </a:prstGeom>
          <a:noFill/>
          <a:ln>
            <a:noFill/>
          </a:ln>
        </p:spPr>
      </p:pic>
      <p:pic>
        <p:nvPicPr>
          <p:cNvPr id="348" name="Google Shape;348;p49"/>
          <p:cNvPicPr preferRelativeResize="0"/>
          <p:nvPr/>
        </p:nvPicPr>
        <p:blipFill rotWithShape="1">
          <a:blip r:embed="rId5">
            <a:alphaModFix/>
          </a:blip>
          <a:srcRect b="0" l="0" r="0" t="3241"/>
          <a:stretch/>
        </p:blipFill>
        <p:spPr>
          <a:xfrm>
            <a:off x="376200" y="4171950"/>
            <a:ext cx="3846800" cy="852975"/>
          </a:xfrm>
          <a:prstGeom prst="rect">
            <a:avLst/>
          </a:prstGeom>
          <a:noFill/>
          <a:ln>
            <a:noFill/>
          </a:ln>
        </p:spPr>
      </p:pic>
      <p:pic>
        <p:nvPicPr>
          <p:cNvPr id="349" name="Google Shape;349;p49"/>
          <p:cNvPicPr preferRelativeResize="0"/>
          <p:nvPr/>
        </p:nvPicPr>
        <p:blipFill>
          <a:blip r:embed="rId6">
            <a:alphaModFix/>
          </a:blip>
          <a:stretch>
            <a:fillRect/>
          </a:stretch>
        </p:blipFill>
        <p:spPr>
          <a:xfrm>
            <a:off x="4386800" y="846575"/>
            <a:ext cx="4220300" cy="1663200"/>
          </a:xfrm>
          <a:prstGeom prst="rect">
            <a:avLst/>
          </a:prstGeom>
          <a:noFill/>
          <a:ln>
            <a:noFill/>
          </a:ln>
        </p:spPr>
      </p:pic>
      <p:pic>
        <p:nvPicPr>
          <p:cNvPr id="350" name="Google Shape;350;p49"/>
          <p:cNvPicPr preferRelativeResize="0"/>
          <p:nvPr/>
        </p:nvPicPr>
        <p:blipFill rotWithShape="1">
          <a:blip r:embed="rId7">
            <a:alphaModFix/>
          </a:blip>
          <a:srcRect b="0" l="0" r="0" t="0"/>
          <a:stretch/>
        </p:blipFill>
        <p:spPr>
          <a:xfrm>
            <a:off x="4386800" y="2481210"/>
            <a:ext cx="4220300" cy="1164978"/>
          </a:xfrm>
          <a:prstGeom prst="rect">
            <a:avLst/>
          </a:prstGeom>
          <a:noFill/>
          <a:ln>
            <a:noFill/>
          </a:ln>
        </p:spPr>
      </p:pic>
      <p:pic>
        <p:nvPicPr>
          <p:cNvPr id="351" name="Google Shape;351;p49"/>
          <p:cNvPicPr preferRelativeResize="0"/>
          <p:nvPr/>
        </p:nvPicPr>
        <p:blipFill>
          <a:blip r:embed="rId8">
            <a:alphaModFix/>
          </a:blip>
          <a:stretch>
            <a:fillRect/>
          </a:stretch>
        </p:blipFill>
        <p:spPr>
          <a:xfrm>
            <a:off x="4386800" y="3608081"/>
            <a:ext cx="4220300" cy="13115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Wireless Interface to Scale</a:t>
            </a:r>
            <a:endParaRPr/>
          </a:p>
        </p:txBody>
      </p:sp>
      <p:sp>
        <p:nvSpPr>
          <p:cNvPr id="357" name="Google Shape;357;p50"/>
          <p:cNvSpPr txBox="1"/>
          <p:nvPr>
            <p:ph idx="1" type="body"/>
          </p:nvPr>
        </p:nvSpPr>
        <p:spPr>
          <a:xfrm>
            <a:off x="311700" y="1152475"/>
            <a:ext cx="8219400" cy="142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WiFi enabled scale</a:t>
            </a:r>
            <a:endParaRPr/>
          </a:p>
          <a:p>
            <a:pPr indent="-342900" lvl="0" marL="457200" rtl="0" algn="l">
              <a:spcBef>
                <a:spcPts val="0"/>
              </a:spcBef>
              <a:spcAft>
                <a:spcPts val="0"/>
              </a:spcAft>
              <a:buSzPts val="1800"/>
              <a:buChar char="●"/>
            </a:pPr>
            <a:r>
              <a:rPr lang="en"/>
              <a:t>Communicates with the Raspberry Pi via a socket</a:t>
            </a:r>
            <a:endParaRPr/>
          </a:p>
          <a:p>
            <a:pPr indent="-342900" lvl="0" marL="457200" rtl="0" algn="l">
              <a:spcBef>
                <a:spcPts val="0"/>
              </a:spcBef>
              <a:spcAft>
                <a:spcPts val="0"/>
              </a:spcAft>
              <a:buSzPts val="1800"/>
              <a:buChar char="●"/>
            </a:pPr>
            <a:r>
              <a:rPr lang="en"/>
              <a:t>Django Channels </a:t>
            </a:r>
            <a:r>
              <a:rPr lang="en"/>
              <a:t>on top</a:t>
            </a:r>
            <a:r>
              <a:rPr lang="en"/>
              <a:t> of Django</a:t>
            </a:r>
            <a:endParaRPr/>
          </a:p>
          <a:p>
            <a:pPr indent="-342900" lvl="0" marL="457200" rtl="0" algn="l">
              <a:spcBef>
                <a:spcPts val="0"/>
              </a:spcBef>
              <a:spcAft>
                <a:spcPts val="0"/>
              </a:spcAft>
              <a:buSzPts val="1800"/>
              <a:buChar char="●"/>
            </a:pPr>
            <a:r>
              <a:rPr lang="en"/>
              <a:t>WebSocket used to send data to the frontend</a:t>
            </a:r>
            <a:endParaRPr/>
          </a:p>
        </p:txBody>
      </p:sp>
      <p:pic>
        <p:nvPicPr>
          <p:cNvPr id="358" name="Google Shape;358;p50"/>
          <p:cNvPicPr preferRelativeResize="0"/>
          <p:nvPr/>
        </p:nvPicPr>
        <p:blipFill rotWithShape="1">
          <a:blip r:embed="rId3">
            <a:alphaModFix/>
          </a:blip>
          <a:srcRect b="48057" l="0" r="0" t="0"/>
          <a:stretch/>
        </p:blipFill>
        <p:spPr>
          <a:xfrm>
            <a:off x="1695300" y="2707425"/>
            <a:ext cx="5753399" cy="2241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UX Flow</a:t>
            </a:r>
            <a:endParaRPr/>
          </a:p>
        </p:txBody>
      </p:sp>
      <p:pic>
        <p:nvPicPr>
          <p:cNvPr id="364" name="Google Shape;364;p51"/>
          <p:cNvPicPr preferRelativeResize="0"/>
          <p:nvPr/>
        </p:nvPicPr>
        <p:blipFill rotWithShape="1">
          <a:blip r:embed="rId3">
            <a:alphaModFix/>
          </a:blip>
          <a:srcRect b="1461" l="0" r="3185" t="3046"/>
          <a:stretch/>
        </p:blipFill>
        <p:spPr>
          <a:xfrm>
            <a:off x="379100" y="1017725"/>
            <a:ext cx="4316427" cy="3694375"/>
          </a:xfrm>
          <a:prstGeom prst="rect">
            <a:avLst/>
          </a:prstGeom>
          <a:noFill/>
          <a:ln>
            <a:noFill/>
          </a:ln>
        </p:spPr>
      </p:pic>
      <p:pic>
        <p:nvPicPr>
          <p:cNvPr id="365" name="Google Shape;365;p51"/>
          <p:cNvPicPr preferRelativeResize="0"/>
          <p:nvPr/>
        </p:nvPicPr>
        <p:blipFill>
          <a:blip r:embed="rId4">
            <a:alphaModFix/>
          </a:blip>
          <a:stretch>
            <a:fillRect/>
          </a:stretch>
        </p:blipFill>
        <p:spPr>
          <a:xfrm>
            <a:off x="6089250" y="2046450"/>
            <a:ext cx="1891475" cy="2537800"/>
          </a:xfrm>
          <a:prstGeom prst="rect">
            <a:avLst/>
          </a:prstGeom>
          <a:noFill/>
          <a:ln>
            <a:noFill/>
          </a:ln>
        </p:spPr>
      </p:pic>
      <p:pic>
        <p:nvPicPr>
          <p:cNvPr id="366" name="Google Shape;366;p51"/>
          <p:cNvPicPr preferRelativeResize="0"/>
          <p:nvPr/>
        </p:nvPicPr>
        <p:blipFill rotWithShape="1">
          <a:blip r:embed="rId5">
            <a:alphaModFix/>
          </a:blip>
          <a:srcRect b="0" l="11894" r="0" t="12242"/>
          <a:stretch/>
        </p:blipFill>
        <p:spPr>
          <a:xfrm>
            <a:off x="5774000" y="846200"/>
            <a:ext cx="2521975" cy="90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07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grpSp>
        <p:nvGrpSpPr>
          <p:cNvPr id="83" name="Google Shape;83;p16"/>
          <p:cNvGrpSpPr/>
          <p:nvPr/>
        </p:nvGrpSpPr>
        <p:grpSpPr>
          <a:xfrm>
            <a:off x="594275" y="880607"/>
            <a:ext cx="2538483" cy="4082515"/>
            <a:chOff x="1118215" y="283725"/>
            <a:chExt cx="2090835" cy="4076400"/>
          </a:xfrm>
        </p:grpSpPr>
        <p:sp>
          <p:nvSpPr>
            <p:cNvPr id="84" name="Google Shape;84;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1118215" y="341756"/>
              <a:ext cx="2048100" cy="17688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1233938" y="1090584"/>
              <a:ext cx="18150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A multi-touch countertop that will provide users with a unique and helpful experience when cooking.</a:t>
              </a:r>
              <a:endParaRPr>
                <a:solidFill>
                  <a:srgbClr val="1D7E74"/>
                </a:solidFill>
                <a:latin typeface="Oswald Medium"/>
                <a:ea typeface="Oswald Medium"/>
                <a:cs typeface="Oswald Medium"/>
                <a:sym typeface="Oswald Medium"/>
              </a:endParaRPr>
            </a:p>
          </p:txBody>
        </p:sp>
        <p:sp>
          <p:nvSpPr>
            <p:cNvPr id="87" name="Google Shape;87;p1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Core</a:t>
              </a:r>
              <a:endParaRPr sz="4000">
                <a:solidFill>
                  <a:srgbClr val="1D7E74"/>
                </a:solidFill>
                <a:latin typeface="Oswald ExtraLight"/>
                <a:ea typeface="Oswald ExtraLight"/>
                <a:cs typeface="Oswald ExtraLight"/>
                <a:sym typeface="Oswald ExtraLight"/>
              </a:endParaRPr>
            </a:p>
          </p:txBody>
        </p:sp>
        <p:sp>
          <p:nvSpPr>
            <p:cNvPr id="88" name="Google Shape;88;p16"/>
            <p:cNvSpPr/>
            <p:nvPr/>
          </p:nvSpPr>
          <p:spPr>
            <a:xfrm rot="5400000">
              <a:off x="1938942" y="210301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1118297" y="2274607"/>
              <a:ext cx="2030400" cy="163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Multi-touch enabled display</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Intuitive user interface</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Recipe search, storage, and suggestions </a:t>
              </a:r>
              <a:endParaRPr sz="1300">
                <a:solidFill>
                  <a:srgbClr val="FFFFFF"/>
                </a:solidFill>
                <a:latin typeface="Average"/>
                <a:ea typeface="Average"/>
                <a:cs typeface="Average"/>
                <a:sym typeface="Average"/>
              </a:endParaRPr>
            </a:p>
            <a:p>
              <a:pPr indent="0" lvl="0" marL="457200" rtl="0" algn="l">
                <a:lnSpc>
                  <a:spcPct val="115000"/>
                </a:lnSpc>
                <a:spcBef>
                  <a:spcPts val="0"/>
                </a:spcBef>
                <a:spcAft>
                  <a:spcPts val="0"/>
                </a:spcAft>
                <a:buNone/>
              </a:pPr>
              <a:r>
                <a:t/>
              </a:r>
              <a:endParaRPr sz="1300">
                <a:solidFill>
                  <a:srgbClr val="FFFFFF"/>
                </a:solidFill>
                <a:latin typeface="Average"/>
                <a:ea typeface="Average"/>
                <a:cs typeface="Average"/>
                <a:sym typeface="Average"/>
              </a:endParaRPr>
            </a:p>
          </p:txBody>
        </p:sp>
      </p:grpSp>
      <p:grpSp>
        <p:nvGrpSpPr>
          <p:cNvPr id="90" name="Google Shape;90;p16"/>
          <p:cNvGrpSpPr/>
          <p:nvPr/>
        </p:nvGrpSpPr>
        <p:grpSpPr>
          <a:xfrm>
            <a:off x="3237950" y="880607"/>
            <a:ext cx="2532845" cy="4046235"/>
            <a:chOff x="1118209" y="283725"/>
            <a:chExt cx="2090841" cy="4076400"/>
          </a:xfrm>
        </p:grpSpPr>
        <p:sp>
          <p:nvSpPr>
            <p:cNvPr id="91" name="Google Shape;91;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118209" y="341747"/>
              <a:ext cx="2048100" cy="17613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248482" y="1145598"/>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S</a:t>
              </a:r>
              <a:r>
                <a:rPr lang="en">
                  <a:solidFill>
                    <a:srgbClr val="1D7E74"/>
                  </a:solidFill>
                  <a:latin typeface="Oswald Medium"/>
                  <a:ea typeface="Oswald Medium"/>
                  <a:cs typeface="Oswald Medium"/>
                  <a:sym typeface="Oswald Medium"/>
                </a:rPr>
                <a:t>eamlessly interface your kitchen to make cooking simpler.</a:t>
              </a:r>
              <a:endParaRPr>
                <a:solidFill>
                  <a:srgbClr val="1D7E74"/>
                </a:solidFill>
                <a:latin typeface="Oswald Medium"/>
                <a:ea typeface="Oswald Medium"/>
                <a:cs typeface="Oswald Medium"/>
                <a:sym typeface="Oswald Medium"/>
              </a:endParaRPr>
            </a:p>
          </p:txBody>
        </p:sp>
        <p:sp>
          <p:nvSpPr>
            <p:cNvPr id="94" name="Google Shape;94;p1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Advanced</a:t>
              </a:r>
              <a:endParaRPr sz="4000">
                <a:solidFill>
                  <a:srgbClr val="1D7E74"/>
                </a:solidFill>
                <a:latin typeface="Oswald ExtraLight"/>
                <a:ea typeface="Oswald ExtraLight"/>
                <a:cs typeface="Oswald ExtraLight"/>
                <a:sym typeface="Oswald ExtraLight"/>
              </a:endParaRPr>
            </a:p>
          </p:txBody>
        </p:sp>
        <p:sp>
          <p:nvSpPr>
            <p:cNvPr id="95" name="Google Shape;95;p16"/>
            <p:cNvSpPr/>
            <p:nvPr/>
          </p:nvSpPr>
          <p:spPr>
            <a:xfrm rot="5400000">
              <a:off x="1961437" y="208350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1140791" y="2417096"/>
              <a:ext cx="2030400" cy="164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Wirelessly connected scale</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chemeClr val="dk1"/>
                  </a:solidFill>
                  <a:latin typeface="Average"/>
                  <a:ea typeface="Average"/>
                  <a:cs typeface="Average"/>
                  <a:sym typeface="Average"/>
                </a:rPr>
                <a:t>Recipe guidance with clear steps and useful features like timers</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Compact design with storage space built in </a:t>
              </a:r>
              <a:endParaRPr sz="1300">
                <a:solidFill>
                  <a:srgbClr val="FFFFFF"/>
                </a:solidFill>
                <a:latin typeface="Average"/>
                <a:ea typeface="Average"/>
                <a:cs typeface="Average"/>
                <a:sym typeface="Average"/>
              </a:endParaRPr>
            </a:p>
            <a:p>
              <a:pPr indent="0" lvl="0" marL="457200" rtl="0" algn="l">
                <a:lnSpc>
                  <a:spcPct val="115000"/>
                </a:lnSpc>
                <a:spcBef>
                  <a:spcPts val="0"/>
                </a:spcBef>
                <a:spcAft>
                  <a:spcPts val="0"/>
                </a:spcAft>
                <a:buNone/>
              </a:pPr>
              <a:r>
                <a:t/>
              </a:r>
              <a:endParaRPr sz="1300">
                <a:solidFill>
                  <a:srgbClr val="FFFFFF"/>
                </a:solidFill>
                <a:latin typeface="Oswald"/>
                <a:ea typeface="Oswald"/>
                <a:cs typeface="Oswald"/>
                <a:sym typeface="Oswald"/>
              </a:endParaRPr>
            </a:p>
          </p:txBody>
        </p:sp>
      </p:grpSp>
      <p:grpSp>
        <p:nvGrpSpPr>
          <p:cNvPr id="97" name="Google Shape;97;p16"/>
          <p:cNvGrpSpPr/>
          <p:nvPr/>
        </p:nvGrpSpPr>
        <p:grpSpPr>
          <a:xfrm>
            <a:off x="5857500" y="880597"/>
            <a:ext cx="2551429" cy="4021776"/>
            <a:chOff x="1118229" y="283725"/>
            <a:chExt cx="2090821" cy="4076400"/>
          </a:xfrm>
        </p:grpSpPr>
        <p:sp>
          <p:nvSpPr>
            <p:cNvPr id="98" name="Google Shape;98;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118229" y="341755"/>
              <a:ext cx="2048100" cy="1754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1233856" y="1078706"/>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We hope to integrate computer vision and ML to for more interactivity and  better recipe suggestions</a:t>
              </a:r>
              <a:r>
                <a:rPr lang="en" sz="1200"/>
                <a:t>.</a:t>
              </a:r>
              <a:endParaRPr>
                <a:solidFill>
                  <a:srgbClr val="1D7E74"/>
                </a:solidFill>
                <a:latin typeface="Oswald Medium"/>
                <a:ea typeface="Oswald Medium"/>
                <a:cs typeface="Oswald Medium"/>
                <a:sym typeface="Oswald Medium"/>
              </a:endParaRPr>
            </a:p>
          </p:txBody>
        </p:sp>
        <p:sp>
          <p:nvSpPr>
            <p:cNvPr id="101" name="Google Shape;101;p16"/>
            <p:cNvSpPr/>
            <p:nvPr/>
          </p:nvSpPr>
          <p:spPr>
            <a:xfrm>
              <a:off x="123386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Stretch</a:t>
              </a:r>
              <a:endParaRPr sz="4000">
                <a:solidFill>
                  <a:srgbClr val="1D7E74"/>
                </a:solidFill>
                <a:latin typeface="Oswald ExtraLight"/>
                <a:ea typeface="Oswald ExtraLight"/>
                <a:cs typeface="Oswald ExtraLight"/>
                <a:sym typeface="Oswald ExtraLight"/>
              </a:endParaRPr>
            </a:p>
          </p:txBody>
        </p:sp>
        <p:sp>
          <p:nvSpPr>
            <p:cNvPr id="102" name="Google Shape;102;p16"/>
            <p:cNvSpPr/>
            <p:nvPr/>
          </p:nvSpPr>
          <p:spPr>
            <a:xfrm rot="5400000">
              <a:off x="1938860" y="2093946"/>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1133387" y="2261799"/>
              <a:ext cx="2030400" cy="1573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Companion mobile application</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Recipe search and suggestion based on ingredients on counter</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Integration with smart home products like Alexa or Google Assistant</a:t>
              </a:r>
              <a:endParaRPr sz="1300">
                <a:solidFill>
                  <a:srgbClr val="FFFFFF"/>
                </a:solidFill>
                <a:latin typeface="Average"/>
                <a:ea typeface="Average"/>
                <a:cs typeface="Average"/>
                <a:sym typeface="Averag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Challenges</a:t>
            </a:r>
            <a:endParaRPr/>
          </a:p>
        </p:txBody>
      </p:sp>
      <p:sp>
        <p:nvSpPr>
          <p:cNvPr id="372" name="Google Shape;37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Wifi </a:t>
            </a:r>
            <a:r>
              <a:rPr lang="en"/>
              <a:t>Communications</a:t>
            </a:r>
            <a:endParaRPr/>
          </a:p>
          <a:p>
            <a:pPr indent="-342900" lvl="0" marL="457200" rtl="0" algn="l">
              <a:spcBef>
                <a:spcPts val="0"/>
              </a:spcBef>
              <a:spcAft>
                <a:spcPts val="0"/>
              </a:spcAft>
              <a:buSzPts val="1800"/>
              <a:buChar char="●"/>
            </a:pPr>
            <a:r>
              <a:rPr lang="en"/>
              <a:t>Limited processing power and memory on the raspberry PI</a:t>
            </a:r>
            <a:endParaRPr/>
          </a:p>
          <a:p>
            <a:pPr indent="-317500" lvl="1" marL="914400" rtl="0" algn="l">
              <a:spcBef>
                <a:spcPts val="0"/>
              </a:spcBef>
              <a:spcAft>
                <a:spcPts val="0"/>
              </a:spcAft>
              <a:buSzPts val="1400"/>
              <a:buChar char="○"/>
            </a:pPr>
            <a:r>
              <a:rPr lang="en"/>
              <a:t>reduce image quality</a:t>
            </a:r>
            <a:endParaRPr/>
          </a:p>
          <a:p>
            <a:pPr indent="-317500" lvl="1" marL="914400" rtl="0" algn="l">
              <a:spcBef>
                <a:spcPts val="0"/>
              </a:spcBef>
              <a:spcAft>
                <a:spcPts val="0"/>
              </a:spcAft>
              <a:buSzPts val="1400"/>
              <a:buChar char="○"/>
            </a:pPr>
            <a:r>
              <a:rPr lang="en"/>
              <a:t>remove animations</a:t>
            </a:r>
            <a:endParaRPr/>
          </a:p>
          <a:p>
            <a:pPr indent="-317500" lvl="1" marL="914400" rtl="0" algn="l">
              <a:spcBef>
                <a:spcPts val="0"/>
              </a:spcBef>
              <a:spcAft>
                <a:spcPts val="0"/>
              </a:spcAft>
              <a:buSzPts val="1400"/>
              <a:buChar char="○"/>
            </a:pPr>
            <a:r>
              <a:rPr lang="en"/>
              <a:t>minimize js and css files</a:t>
            </a:r>
            <a:endParaRPr/>
          </a:p>
          <a:p>
            <a:pPr indent="-342900" lvl="0" marL="457200" rtl="0" algn="l">
              <a:spcBef>
                <a:spcPts val="0"/>
              </a:spcBef>
              <a:spcAft>
                <a:spcPts val="0"/>
              </a:spcAft>
              <a:buSzPts val="1800"/>
              <a:buChar char="●"/>
            </a:pPr>
            <a:r>
              <a:rPr lang="en"/>
              <a:t>Resolution of the touch foil - larger buttons and UI features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311700" y="209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graphicFrame>
        <p:nvGraphicFramePr>
          <p:cNvPr id="378" name="Google Shape;378;p53"/>
          <p:cNvGraphicFramePr/>
          <p:nvPr/>
        </p:nvGraphicFramePr>
        <p:xfrm>
          <a:off x="3883371" y="782654"/>
          <a:ext cx="3000000" cy="3000000"/>
        </p:xfrm>
        <a:graphic>
          <a:graphicData uri="http://schemas.openxmlformats.org/drawingml/2006/table">
            <a:tbl>
              <a:tblPr>
                <a:noFill/>
                <a:tableStyleId>{0213ABC5-DCF0-4BDD-B4EA-36E0ED2984A3}</a:tableStyleId>
              </a:tblPr>
              <a:tblGrid>
                <a:gridCol w="327000"/>
                <a:gridCol w="1542750"/>
                <a:gridCol w="1312200"/>
                <a:gridCol w="1109200"/>
              </a:tblGrid>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Specification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Target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Actual Value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Diagonal Display Size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32”</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Touchscreen Multi-touch Capability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2 touch points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8 touch points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Scale Accuracy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5g</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±0.39 grams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Touch response time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100ms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10ms *</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7</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Countertop Diagonal</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35”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37.2”</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Total Prototype Cost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$2000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a:t>
                      </a:r>
                      <a:r>
                        <a:rPr lang="en">
                          <a:solidFill>
                            <a:schemeClr val="dk1"/>
                          </a:solidFill>
                          <a:latin typeface="Average"/>
                          <a:ea typeface="Average"/>
                          <a:cs typeface="Average"/>
                          <a:sym typeface="Average"/>
                        </a:rPr>
                        <a:t>$347.95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79" name="Google Shape;379;p53"/>
          <p:cNvSpPr txBox="1"/>
          <p:nvPr/>
        </p:nvSpPr>
        <p:spPr>
          <a:xfrm>
            <a:off x="3883375" y="4474850"/>
            <a:ext cx="47613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*datasheet value</a:t>
            </a:r>
            <a:endParaRPr>
              <a:solidFill>
                <a:schemeClr val="dk1"/>
              </a:solidFill>
              <a:latin typeface="Average"/>
              <a:ea typeface="Average"/>
              <a:cs typeface="Average"/>
              <a:sym typeface="Average"/>
            </a:endParaRPr>
          </a:p>
        </p:txBody>
      </p:sp>
      <p:pic>
        <p:nvPicPr>
          <p:cNvPr id="380" name="Google Shape;380;p53" title="Chart"/>
          <p:cNvPicPr preferRelativeResize="0"/>
          <p:nvPr/>
        </p:nvPicPr>
        <p:blipFill rotWithShape="1">
          <a:blip r:embed="rId3">
            <a:alphaModFix/>
          </a:blip>
          <a:srcRect b="0" l="0" r="0" t="9747"/>
          <a:stretch/>
        </p:blipFill>
        <p:spPr>
          <a:xfrm>
            <a:off x="410500" y="2855783"/>
            <a:ext cx="3296575" cy="1835317"/>
          </a:xfrm>
          <a:prstGeom prst="rect">
            <a:avLst/>
          </a:prstGeom>
          <a:noFill/>
          <a:ln>
            <a:noFill/>
          </a:ln>
        </p:spPr>
      </p:pic>
      <p:pic>
        <p:nvPicPr>
          <p:cNvPr id="381" name="Google Shape;381;p53" title="Chart"/>
          <p:cNvPicPr preferRelativeResize="0"/>
          <p:nvPr/>
        </p:nvPicPr>
        <p:blipFill rotWithShape="1">
          <a:blip r:embed="rId4">
            <a:alphaModFix/>
          </a:blip>
          <a:srcRect b="0" l="0" r="0" t="11095"/>
          <a:stretch/>
        </p:blipFill>
        <p:spPr>
          <a:xfrm>
            <a:off x="410499" y="782650"/>
            <a:ext cx="3296575" cy="1804975"/>
          </a:xfrm>
          <a:prstGeom prst="rect">
            <a:avLst/>
          </a:prstGeom>
          <a:noFill/>
          <a:ln>
            <a:noFill/>
          </a:ln>
        </p:spPr>
      </p:pic>
      <p:sp>
        <p:nvSpPr>
          <p:cNvPr id="382" name="Google Shape;382;p53"/>
          <p:cNvSpPr txBox="1"/>
          <p:nvPr/>
        </p:nvSpPr>
        <p:spPr>
          <a:xfrm>
            <a:off x="311700" y="2465825"/>
            <a:ext cx="3637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Scale Readings vs Calibration Masses</a:t>
            </a:r>
            <a:endParaRPr/>
          </a:p>
        </p:txBody>
      </p:sp>
      <p:sp>
        <p:nvSpPr>
          <p:cNvPr id="383" name="Google Shape;383;p53"/>
          <p:cNvSpPr txBox="1"/>
          <p:nvPr/>
        </p:nvSpPr>
        <p:spPr>
          <a:xfrm>
            <a:off x="311700" y="4597075"/>
            <a:ext cx="2505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Scale Readings over time</a:t>
            </a:r>
            <a:endParaRPr>
              <a:solidFill>
                <a:schemeClr val="dk1"/>
              </a:solidFill>
              <a:latin typeface="Average"/>
              <a:ea typeface="Average"/>
              <a:cs typeface="Average"/>
              <a:sym typeface="Averag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 for Future Improvements</a:t>
            </a:r>
            <a:endParaRPr/>
          </a:p>
        </p:txBody>
      </p:sp>
      <p:sp>
        <p:nvSpPr>
          <p:cNvPr id="389" name="Google Shape;389;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 microprocessor with built in wifi capability</a:t>
            </a:r>
            <a:endParaRPr/>
          </a:p>
          <a:p>
            <a:pPr indent="-342900" lvl="0" marL="457200" rtl="0" algn="l">
              <a:spcBef>
                <a:spcPts val="0"/>
              </a:spcBef>
              <a:spcAft>
                <a:spcPts val="0"/>
              </a:spcAft>
              <a:buSzPts val="1800"/>
              <a:buChar char="●"/>
            </a:pPr>
            <a:r>
              <a:rPr lang="en"/>
              <a:t>Use more powerful single board computer</a:t>
            </a:r>
            <a:endParaRPr/>
          </a:p>
          <a:p>
            <a:pPr indent="-342900" lvl="0" marL="457200" rtl="0" algn="l">
              <a:spcBef>
                <a:spcPts val="0"/>
              </a:spcBef>
              <a:spcAft>
                <a:spcPts val="0"/>
              </a:spcAft>
              <a:buSzPts val="1800"/>
              <a:buChar char="●"/>
            </a:pPr>
            <a:r>
              <a:rPr lang="en"/>
              <a:t>Implement recipe suggestions and importation of external recipes through computer vision</a:t>
            </a:r>
            <a:endParaRPr/>
          </a:p>
          <a:p>
            <a:pPr indent="-342900" lvl="0" marL="457200" rtl="0" algn="l">
              <a:spcBef>
                <a:spcPts val="0"/>
              </a:spcBef>
              <a:spcAft>
                <a:spcPts val="0"/>
              </a:spcAft>
              <a:buSzPts val="1800"/>
              <a:buChar char="●"/>
            </a:pPr>
            <a:r>
              <a:rPr lang="en"/>
              <a:t>Connect to home assistants like Amazon’s Alexa or Google Home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11700" y="49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95" name="Google Shape;395;p55"/>
          <p:cNvSpPr txBox="1"/>
          <p:nvPr>
            <p:ph idx="1" type="body"/>
          </p:nvPr>
        </p:nvSpPr>
        <p:spPr>
          <a:xfrm>
            <a:off x="311700" y="1132250"/>
            <a:ext cx="18510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Char char="●"/>
            </a:pPr>
            <a:r>
              <a:rPr lang="en" sz="1400"/>
              <a:t>Proposed budget of $2000</a:t>
            </a:r>
            <a:endParaRPr sz="1400"/>
          </a:p>
          <a:p>
            <a:pPr indent="-317500" lvl="0" marL="457200" rtl="0" algn="l">
              <a:lnSpc>
                <a:spcPct val="100000"/>
              </a:lnSpc>
              <a:spcBef>
                <a:spcPts val="1600"/>
              </a:spcBef>
              <a:spcAft>
                <a:spcPts val="0"/>
              </a:spcAft>
              <a:buSzPts val="1400"/>
              <a:buChar char="●"/>
            </a:pPr>
            <a:r>
              <a:rPr lang="en" sz="1400"/>
              <a:t>Self funded, wanted to minimize cost</a:t>
            </a:r>
            <a:endParaRPr sz="14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396" name="Google Shape;396;p55"/>
          <p:cNvGraphicFramePr/>
          <p:nvPr/>
        </p:nvGraphicFramePr>
        <p:xfrm>
          <a:off x="2392450" y="182813"/>
          <a:ext cx="3000000" cy="3000000"/>
        </p:xfrm>
        <a:graphic>
          <a:graphicData uri="http://schemas.openxmlformats.org/drawingml/2006/table">
            <a:tbl>
              <a:tblPr>
                <a:noFill/>
                <a:tableStyleId>{0213ABC5-DCF0-4BDD-B4EA-36E0ED2984A3}</a:tableStyleId>
              </a:tblPr>
              <a:tblGrid>
                <a:gridCol w="2495575"/>
                <a:gridCol w="1498825"/>
                <a:gridCol w="1329525"/>
                <a:gridCol w="1235575"/>
              </a:tblGrid>
              <a:tr h="334150">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Part </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Total Cost</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Unit Cost</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Our Unit cost</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Monitor</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 (donated)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 (donated)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Kitchen Cart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 (donated)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$159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$0 (donated)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Raspberry Pi 3 b+(kit)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Load Cells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$31.96</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$7.99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$7.99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Tempered Glass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$136.00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$68.00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$68.00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Touch foil</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$240.00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$120.00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$120.00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ATMEGA328p</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$19.60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$1.96</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$1.96</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HX711 A/D Converter</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$24.00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PCB</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$80.00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$23.00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$23.00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Wifi module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$26.00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87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Misc. Electronic Components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$140.00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Wood, screws, etc</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$250.00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$50.00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41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Total</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$1,027.58</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$637.95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$369.95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 Responsibilities</a:t>
            </a:r>
            <a:endParaRPr/>
          </a:p>
        </p:txBody>
      </p:sp>
      <p:graphicFrame>
        <p:nvGraphicFramePr>
          <p:cNvPr id="402" name="Google Shape;402;p56"/>
          <p:cNvGraphicFramePr/>
          <p:nvPr/>
        </p:nvGraphicFramePr>
        <p:xfrm>
          <a:off x="350075" y="1017725"/>
          <a:ext cx="3000000" cy="3000000"/>
        </p:xfrm>
        <a:graphic>
          <a:graphicData uri="http://schemas.openxmlformats.org/drawingml/2006/table">
            <a:tbl>
              <a:tblPr>
                <a:noFill/>
                <a:tableStyleId>{9EC1A32F-B95F-43E5-8D26-B15398955358}</a:tableStyleId>
              </a:tblPr>
              <a:tblGrid>
                <a:gridCol w="3237350"/>
                <a:gridCol w="1435575"/>
                <a:gridCol w="1220625"/>
                <a:gridCol w="1172700"/>
                <a:gridCol w="1191875"/>
              </a:tblGrid>
              <a:tr h="396200">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Jason</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Gera</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Miguel</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Edwin</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Hardware Design</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Software Design</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Front End Implementation</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Back End Implementation</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Secondary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Secondary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Embedded Software</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Secondary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Secondary</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Manufacturing/ Hardware Assembly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Secondary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PCB</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r>
              <a:tr h="396200">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Communications Development</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Primary</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8" name="Google Shape;41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https://www.electroluxgroup.com/en/3-trends-from-smart-kitchen-summit-that-will-reinvent-the-cooking-journey-25743/</a:t>
            </a:r>
            <a:endParaRPr/>
          </a:p>
          <a:p>
            <a:pPr indent="-342900" lvl="0" marL="457200" rtl="0" algn="l">
              <a:spcBef>
                <a:spcPts val="0"/>
              </a:spcBef>
              <a:spcAft>
                <a:spcPts val="0"/>
              </a:spcAft>
              <a:buSzPts val="1800"/>
              <a:buChar char="●"/>
            </a:pPr>
            <a:r>
              <a:rPr lang="en" u="sng">
                <a:solidFill>
                  <a:schemeClr val="hlink"/>
                </a:solidFill>
                <a:hlinkClick r:id="rId4"/>
              </a:rPr>
              <a:t>https://infographicjournal.com/the-smart-kitchen-of-the-future-is-here/</a:t>
            </a:r>
            <a:endParaRPr/>
          </a:p>
          <a:p>
            <a:pPr indent="-317500" lvl="0" marL="457200" rtl="0" algn="just">
              <a:lnSpc>
                <a:spcPct val="100000"/>
              </a:lnSpc>
              <a:spcBef>
                <a:spcPts val="0"/>
              </a:spcBef>
              <a:spcAft>
                <a:spcPts val="0"/>
              </a:spcAft>
              <a:buClr>
                <a:srgbClr val="FFFFFF"/>
              </a:buClr>
              <a:buSzPts val="1400"/>
              <a:buChar char="●"/>
            </a:pPr>
            <a:r>
              <a:rPr lang="en" sz="1400">
                <a:solidFill>
                  <a:srgbClr val="FFFFFF"/>
                </a:solidFill>
              </a:rPr>
              <a:t>[</a:t>
            </a:r>
            <a:r>
              <a:rPr lang="en" sz="1400">
                <a:solidFill>
                  <a:srgbClr val="FFFFFF"/>
                </a:solidFill>
              </a:rPr>
              <a:t>5]Nema, “A Brief Comparison of NEMA 250 and IEC 60529,” NEMA - Setting Standards for Excellence. [Online]. Available: https://www.nema.org/Standards/Pages/A-Brief-Comparison-of-NEMA-250-and-IEC-60529.aspx#download. [Accessed: 27-Nov-2018].</a:t>
            </a:r>
            <a:endParaRPr sz="1400">
              <a:solidFill>
                <a:srgbClr val="FFFFFF"/>
              </a:solidFill>
            </a:endParaRPr>
          </a:p>
          <a:p>
            <a:pPr indent="0" lvl="0" marL="457200" rtl="0" algn="just">
              <a:lnSpc>
                <a:spcPct val="100000"/>
              </a:lnSpc>
              <a:spcBef>
                <a:spcPts val="0"/>
              </a:spcBef>
              <a:spcAft>
                <a:spcPts val="0"/>
              </a:spcAft>
              <a:buNone/>
            </a:pPr>
            <a:r>
              <a:t/>
            </a:r>
            <a:endParaRPr sz="1400">
              <a:solidFill>
                <a:srgbClr val="FFFFFF"/>
              </a:solidFill>
            </a:endParaRPr>
          </a:p>
          <a:p>
            <a:pPr indent="-317500" lvl="0" marL="457200" rtl="0" algn="just">
              <a:lnSpc>
                <a:spcPct val="100000"/>
              </a:lnSpc>
              <a:spcBef>
                <a:spcPts val="0"/>
              </a:spcBef>
              <a:spcAft>
                <a:spcPts val="0"/>
              </a:spcAft>
              <a:buClr>
                <a:srgbClr val="FFFFFF"/>
              </a:buClr>
              <a:buSzPts val="1400"/>
              <a:buChar char="●"/>
            </a:pPr>
            <a:r>
              <a:rPr lang="en" sz="1400">
                <a:solidFill>
                  <a:srgbClr val="FFFFFF"/>
                </a:solidFill>
              </a:rPr>
              <a:t>[6] NASA TECHNICAL STANDARDS: SOLDERED ELECTRICAL CONNECTIONS. (2018). [ebook] Available at: https://nepp.nasa.gov/docuploads/06AA01BA-FC7E-4094-AE829CE371A7B05D/NASA-STD-8739.3.pdf [Accessed 15 Nov. 2018].</a:t>
            </a:r>
            <a:endParaRPr sz="1400">
              <a:solidFill>
                <a:srgbClr val="FFFFFF"/>
              </a:solidFill>
            </a:endParaRPr>
          </a:p>
          <a:p>
            <a:pPr indent="0" lvl="0" marL="457200" rtl="0" algn="just">
              <a:lnSpc>
                <a:spcPct val="100000"/>
              </a:lnSpc>
              <a:spcBef>
                <a:spcPts val="0"/>
              </a:spcBef>
              <a:spcAft>
                <a:spcPts val="0"/>
              </a:spcAft>
              <a:buNone/>
            </a:pPr>
            <a:r>
              <a:t/>
            </a:r>
            <a:endParaRPr sz="1400">
              <a:solidFill>
                <a:srgbClr val="FFFFFF"/>
              </a:solidFill>
            </a:endParaRPr>
          </a:p>
          <a:p>
            <a:pPr indent="-317500" lvl="0" marL="457200" rtl="0" algn="just">
              <a:lnSpc>
                <a:spcPct val="100000"/>
              </a:lnSpc>
              <a:spcBef>
                <a:spcPts val="0"/>
              </a:spcBef>
              <a:spcAft>
                <a:spcPts val="0"/>
              </a:spcAft>
              <a:buClr>
                <a:srgbClr val="FFFFFF"/>
              </a:buClr>
              <a:buSzPts val="1400"/>
              <a:buChar char="●"/>
            </a:pPr>
            <a:r>
              <a:rPr lang="en" sz="1400">
                <a:solidFill>
                  <a:srgbClr val="FFFFFF"/>
                </a:solidFill>
              </a:rPr>
              <a:t>[7] "Google JavaScript Style Guide", Google.github.io, 2018. [Online]. Available: https://google.github.io/styleguide/jsguide.html. [Accessed: 30- Nov- 2018].</a:t>
            </a:r>
            <a:endParaRPr sz="1400">
              <a:solidFill>
                <a:srgbClr val="FFFFFF"/>
              </a:solidFill>
            </a:endParaRPr>
          </a:p>
          <a:p>
            <a:pPr indent="0" lvl="0" marL="45720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a:t>
            </a:r>
            <a:r>
              <a:rPr lang="en"/>
              <a:t> Goals</a:t>
            </a:r>
            <a:endParaRPr/>
          </a:p>
        </p:txBody>
      </p:sp>
      <p:graphicFrame>
        <p:nvGraphicFramePr>
          <p:cNvPr id="109" name="Google Shape;109;p17"/>
          <p:cNvGraphicFramePr/>
          <p:nvPr/>
        </p:nvGraphicFramePr>
        <p:xfrm>
          <a:off x="311700" y="1179388"/>
          <a:ext cx="3000000" cy="3000000"/>
        </p:xfrm>
        <a:graphic>
          <a:graphicData uri="http://schemas.openxmlformats.org/drawingml/2006/table">
            <a:tbl>
              <a:tblPr>
                <a:noFill/>
                <a:tableStyleId>{0213ABC5-DCF0-4BDD-B4EA-36E0ED2984A3}</a:tableStyleId>
              </a:tblPr>
              <a:tblGrid>
                <a:gridCol w="1081625"/>
                <a:gridCol w="2888575"/>
              </a:tblGrid>
              <a:tr h="491650">
                <a:tc>
                  <a:txBody>
                    <a:bodyPr>
                      <a:noAutofit/>
                    </a:bodyPr>
                    <a:lstStyle/>
                    <a:p>
                      <a:pPr indent="0" lvl="0" marL="0" rtl="0" algn="l">
                        <a:spcBef>
                          <a:spcPts val="0"/>
                        </a:spcBef>
                        <a:spcAft>
                          <a:spcPts val="0"/>
                        </a:spcAft>
                        <a:buNone/>
                      </a:pPr>
                      <a:r>
                        <a:rPr b="1" lang="en" sz="1800">
                          <a:solidFill>
                            <a:schemeClr val="dk1"/>
                          </a:solidFill>
                          <a:latin typeface="Average"/>
                          <a:ea typeface="Average"/>
                          <a:cs typeface="Average"/>
                          <a:sym typeface="Average"/>
                        </a:rPr>
                        <a:t>Letter</a:t>
                      </a:r>
                      <a:endParaRPr b="1"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800">
                          <a:solidFill>
                            <a:schemeClr val="dk1"/>
                          </a:solidFill>
                          <a:latin typeface="Average"/>
                          <a:ea typeface="Average"/>
                          <a:cs typeface="Average"/>
                          <a:sym typeface="Average"/>
                        </a:rPr>
                        <a:t>Marketing Goal</a:t>
                      </a:r>
                      <a:endParaRPr b="1"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a</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Low cost</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b</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User Friendly</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c</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Durable, Kitchen Safe</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d</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Food safe</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e</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Help you learn to cook</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f</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Easy to clean</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10" name="Google Shape;110;p17"/>
          <p:cNvPicPr preferRelativeResize="0"/>
          <p:nvPr/>
        </p:nvPicPr>
        <p:blipFill>
          <a:blip r:embed="rId3">
            <a:alphaModFix/>
          </a:blip>
          <a:stretch>
            <a:fillRect/>
          </a:stretch>
        </p:blipFill>
        <p:spPr>
          <a:xfrm>
            <a:off x="4558675" y="777900"/>
            <a:ext cx="4018050" cy="2859750"/>
          </a:xfrm>
          <a:prstGeom prst="rect">
            <a:avLst/>
          </a:prstGeom>
          <a:noFill/>
          <a:ln>
            <a:noFill/>
          </a:ln>
        </p:spPr>
      </p:pic>
      <p:sp>
        <p:nvSpPr>
          <p:cNvPr id="111" name="Google Shape;111;p17"/>
          <p:cNvSpPr txBox="1"/>
          <p:nvPr/>
        </p:nvSpPr>
        <p:spPr>
          <a:xfrm>
            <a:off x="4558825" y="3787050"/>
            <a:ext cx="4017900" cy="27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3"/>
                </a:solidFill>
                <a:latin typeface="Average"/>
                <a:ea typeface="Average"/>
                <a:cs typeface="Average"/>
                <a:sym typeface="Average"/>
              </a:rPr>
              <a:t>Irma Wallace. “The Smart Kitchen of the Future is Here [Infographic].” </a:t>
            </a:r>
            <a:r>
              <a:rPr i="1" lang="en" sz="1000">
                <a:solidFill>
                  <a:schemeClr val="accent3"/>
                </a:solidFill>
                <a:latin typeface="Average"/>
                <a:ea typeface="Average"/>
                <a:cs typeface="Average"/>
                <a:sym typeface="Average"/>
              </a:rPr>
              <a:t>Infographic Journal, 22 Feb. 2017, </a:t>
            </a:r>
            <a:r>
              <a:rPr lang="en" sz="1000">
                <a:solidFill>
                  <a:schemeClr val="accent3"/>
                </a:solidFill>
                <a:latin typeface="Average"/>
                <a:ea typeface="Average"/>
                <a:cs typeface="Average"/>
                <a:sym typeface="Average"/>
              </a:rPr>
              <a:t>https://infographicjournal.com/the-smart-kitchen-of-the-future-is-here/</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22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 Specifications</a:t>
            </a:r>
            <a:endParaRPr/>
          </a:p>
        </p:txBody>
      </p:sp>
      <p:graphicFrame>
        <p:nvGraphicFramePr>
          <p:cNvPr id="117" name="Google Shape;117;p18"/>
          <p:cNvGraphicFramePr/>
          <p:nvPr/>
        </p:nvGraphicFramePr>
        <p:xfrm>
          <a:off x="311700" y="1060300"/>
          <a:ext cx="3000000" cy="3000000"/>
        </p:xfrm>
        <a:graphic>
          <a:graphicData uri="http://schemas.openxmlformats.org/drawingml/2006/table">
            <a:tbl>
              <a:tblPr>
                <a:noFill/>
                <a:tableStyleId>{0213ABC5-DCF0-4BDD-B4EA-36E0ED2984A3}</a:tableStyleId>
              </a:tblPr>
              <a:tblGrid>
                <a:gridCol w="503775"/>
                <a:gridCol w="4074550"/>
                <a:gridCol w="2053425"/>
                <a:gridCol w="1888875"/>
              </a:tblGrid>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Specification</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Target </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Marketing Goal</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accent4"/>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1</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Diagonal Display Size </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≥30 in</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a,b,e</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2</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Touchscreen Multi-touch Capability</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 2 touch points</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b,e</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3</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Operating temperature</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60</a:t>
                      </a:r>
                      <a:r>
                        <a:rPr lang="en" sz="1800">
                          <a:solidFill>
                            <a:schemeClr val="dk1"/>
                          </a:solidFill>
                          <a:latin typeface="Average"/>
                          <a:ea typeface="Average"/>
                          <a:cs typeface="Average"/>
                          <a:sym typeface="Average"/>
                        </a:rPr>
                        <a:t>°F</a:t>
                      </a:r>
                      <a:r>
                        <a:rPr lang="en" sz="1800">
                          <a:solidFill>
                            <a:schemeClr val="dk1"/>
                          </a:solidFill>
                          <a:latin typeface="Average"/>
                          <a:ea typeface="Average"/>
                          <a:cs typeface="Average"/>
                          <a:sym typeface="Average"/>
                        </a:rPr>
                        <a:t> ≤ T ≤ 140°F</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c,d</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4</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Scale Accuracy</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 5g</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b</a:t>
                      </a:r>
                      <a:endParaRPr sz="18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5</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Touch response time</a:t>
                      </a:r>
                      <a:r>
                        <a:rPr lang="en" sz="1800">
                          <a:solidFill>
                            <a:schemeClr val="dk1"/>
                          </a:solidFill>
                          <a:latin typeface="Average"/>
                          <a:ea typeface="Average"/>
                          <a:cs typeface="Average"/>
                          <a:sym typeface="Average"/>
                        </a:rPr>
                        <a:t> </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 100ms</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b</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6</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Counter Height</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 30 in</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b,c,f</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7</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Countertop Diagonal</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 35in</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a,b,c,f</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8</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Total Prototype Cost</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 $2000</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a</a:t>
                      </a:r>
                      <a:endParaRPr sz="18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a:t>
            </a:r>
            <a:endParaRPr/>
          </a:p>
        </p:txBody>
      </p:sp>
      <p:sp>
        <p:nvSpPr>
          <p:cNvPr id="123" name="Google Shape;12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2"/>
                </a:solidFill>
              </a:rPr>
              <a:t>Economic and Time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Overall budget for senior design: $2000</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Two semesters to complete project</a:t>
            </a:r>
            <a:endParaRPr sz="1600">
              <a:solidFill>
                <a:schemeClr val="lt2"/>
              </a:solidFill>
            </a:endParaRPr>
          </a:p>
          <a:p>
            <a:pPr indent="0" lvl="0" marL="0" rtl="0" algn="l">
              <a:lnSpc>
                <a:spcPct val="100000"/>
              </a:lnSpc>
              <a:spcBef>
                <a:spcPts val="0"/>
              </a:spcBef>
              <a:spcAft>
                <a:spcPts val="0"/>
              </a:spcAft>
              <a:buNone/>
            </a:pPr>
            <a:r>
              <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Environmental, Social, and Political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Sustainably manufactured components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Proper disposal of electronic waste</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 </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Ethical, Health, and Safety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Smooth, non-porous surface important for safe food handling</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non-toxic, durable</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appropriate working height</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prevent risk of fire or shock, properly insulate and waterproof electronic components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electronics need heat management systems</a:t>
            </a:r>
            <a:endParaRPr sz="1600">
              <a:solidFill>
                <a:schemeClr val="lt2"/>
              </a:solidFill>
            </a:endParaRPr>
          </a:p>
          <a:p>
            <a:pPr indent="0" lvl="0" marL="0" rtl="0" algn="l">
              <a:lnSpc>
                <a:spcPct val="100000"/>
              </a:lnSpc>
              <a:spcBef>
                <a:spcPts val="0"/>
              </a:spcBef>
              <a:spcAft>
                <a:spcPts val="0"/>
              </a:spcAft>
              <a:buNone/>
            </a:pPr>
            <a:r>
              <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Standards</a:t>
            </a:r>
            <a:endParaRPr/>
          </a:p>
        </p:txBody>
      </p:sp>
      <p:sp>
        <p:nvSpPr>
          <p:cNvPr id="129" name="Google Shape;12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NEMA 250</a:t>
            </a:r>
            <a:r>
              <a:rPr lang="en" sz="1200">
                <a:solidFill>
                  <a:srgbClr val="000000"/>
                </a:solidFill>
                <a:latin typeface="Arial"/>
                <a:ea typeface="Arial"/>
                <a:cs typeface="Arial"/>
                <a:sym typeface="Arial"/>
              </a:rPr>
              <a:t> </a:t>
            </a:r>
            <a:r>
              <a:rPr lang="en" sz="1400">
                <a:solidFill>
                  <a:srgbClr val="FFFFFF"/>
                </a:solidFill>
              </a:rPr>
              <a:t>[5]</a:t>
            </a:r>
            <a:endParaRPr sz="1400">
              <a:solidFill>
                <a:srgbClr val="FFFFFF"/>
              </a:solidFill>
            </a:endParaRPr>
          </a:p>
          <a:p>
            <a:pPr indent="-317500" lvl="1" marL="914400" rtl="0" algn="l">
              <a:spcBef>
                <a:spcPts val="0"/>
              </a:spcBef>
              <a:spcAft>
                <a:spcPts val="0"/>
              </a:spcAft>
              <a:buClr>
                <a:schemeClr val="dk1"/>
              </a:buClr>
              <a:buSzPts val="1400"/>
              <a:buChar char="○"/>
            </a:pPr>
            <a:r>
              <a:rPr lang="en">
                <a:solidFill>
                  <a:schemeClr val="dk1"/>
                </a:solidFill>
              </a:rPr>
              <a:t> Provide a degree of protection of the equipment inside the enclosure against ingress of solid foreign objects (falling dirt).</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HTML/CSS W3C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Code efficiency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Device compatibility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User accessibility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 not follow internet search optimization guidelines since application will function locally</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NASA TECHNICAL STANDARD: SOLDERED ELECTRICAL CONNECTIONS </a:t>
            </a:r>
            <a:r>
              <a:rPr lang="en" sz="1400">
                <a:solidFill>
                  <a:srgbClr val="FFFFFF"/>
                </a:solidFill>
              </a:rPr>
              <a:t>[6]</a:t>
            </a:r>
            <a:endParaRPr sz="1400">
              <a:solidFill>
                <a:srgbClr val="FFFFFF"/>
              </a:solidFill>
            </a:endParaRPr>
          </a:p>
          <a:p>
            <a:pPr indent="-317500" lvl="1" marL="914400" rtl="0" algn="l">
              <a:spcBef>
                <a:spcPts val="0"/>
              </a:spcBef>
              <a:spcAft>
                <a:spcPts val="0"/>
              </a:spcAft>
              <a:buClr>
                <a:schemeClr val="dk1"/>
              </a:buClr>
              <a:buSzPts val="1400"/>
              <a:buChar char="○"/>
            </a:pPr>
            <a:r>
              <a:rPr lang="en">
                <a:solidFill>
                  <a:schemeClr val="dk1"/>
                </a:solidFill>
              </a:rPr>
              <a:t>Fillet - smooth concave buildup of material between two surfaces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Soldering environment ventilation system shall comply with OSHA requirements, 29CFR</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Javascript Standards [7]</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Uniform and consistent coding style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Naming convention/commenting and semicolon use</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30175" y="6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System Block Diagrams: Hardware</a:t>
            </a:r>
            <a:endParaRPr/>
          </a:p>
        </p:txBody>
      </p:sp>
      <p:pic>
        <p:nvPicPr>
          <p:cNvPr id="135" name="Google Shape;135;p21"/>
          <p:cNvPicPr preferRelativeResize="0"/>
          <p:nvPr/>
        </p:nvPicPr>
        <p:blipFill rotWithShape="1">
          <a:blip r:embed="rId3">
            <a:alphaModFix/>
          </a:blip>
          <a:srcRect b="0" l="3758" r="2044" t="7842"/>
          <a:stretch/>
        </p:blipFill>
        <p:spPr>
          <a:xfrm>
            <a:off x="1503826" y="637300"/>
            <a:ext cx="5973281" cy="438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